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Alatsi" charset="1" panose="00000500000000000000"/>
      <p:regular r:id="rId54"/>
    </p:embeddedFont>
    <p:embeddedFont>
      <p:font typeface="Roboto" charset="1" panose="02000000000000000000"/>
      <p:regular r:id="rId55"/>
    </p:embeddedFont>
    <p:embeddedFont>
      <p:font typeface="Roboto Bold" charset="1" panose="02000000000000000000"/>
      <p:regular r:id="rId56"/>
    </p:embeddedFont>
    <p:embeddedFont>
      <p:font typeface="Roboto Bold Italics" charset="1" panose="020000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VAGqKZpY7MI.mp4" Type="http://schemas.openxmlformats.org/officeDocument/2006/relationships/video"/><Relationship Id="rId4" Target="../media/VAGqKZpY7MI.mp4" Type="http://schemas.microsoft.com/office/2007/relationships/media"/></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GqIFxQbyU.mp4" Type="http://schemas.openxmlformats.org/officeDocument/2006/relationships/video"/><Relationship Id="rId4" Target="../media/VAGqIFxQbyU.mp4" Type="http://schemas.microsoft.com/office/2007/relationships/media"/></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GqIKl7W9Y.mp4" Type="http://schemas.openxmlformats.org/officeDocument/2006/relationships/video"/><Relationship Id="rId4" Target="../media/VAGqIKl7W9Y.mp4" Type="http://schemas.microsoft.com/office/2007/relationships/media"/></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VAGqKfSiJoU.mp4" Type="http://schemas.openxmlformats.org/officeDocument/2006/relationships/video"/><Relationship Id="rId4" Target="../media/VAGqKfSiJoU.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VAGqOQ5t8hE.mp4" Type="http://schemas.openxmlformats.org/officeDocument/2006/relationships/video"/><Relationship Id="rId4" Target="../media/VAGqOQ5t8hE.mp4" Type="http://schemas.microsoft.com/office/2007/relationships/media"/></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2008439">
            <a:off x="-3121622" y="-12070"/>
            <a:ext cx="7015030" cy="13940630"/>
            <a:chOff x="0" y="0"/>
            <a:chExt cx="9353374" cy="18587506"/>
          </a:xfrm>
        </p:grpSpPr>
        <p:grpSp>
          <p:nvGrpSpPr>
            <p:cNvPr name="Group 3" id="3"/>
            <p:cNvGrpSpPr/>
            <p:nvPr/>
          </p:nvGrpSpPr>
          <p:grpSpPr>
            <a:xfrm rot="0">
              <a:off x="4676687" y="0"/>
              <a:ext cx="4676687" cy="18587506"/>
              <a:chOff x="0" y="0"/>
              <a:chExt cx="923790" cy="3671606"/>
            </a:xfrm>
          </p:grpSpPr>
          <p:sp>
            <p:nvSpPr>
              <p:cNvPr name="Freeform 4" id="4"/>
              <p:cNvSpPr/>
              <p:nvPr/>
            </p:nvSpPr>
            <p:spPr>
              <a:xfrm flipH="false" flipV="false" rot="0">
                <a:off x="0" y="0"/>
                <a:ext cx="923790" cy="3671606"/>
              </a:xfrm>
              <a:custGeom>
                <a:avLst/>
                <a:gdLst/>
                <a:ahLst/>
                <a:cxnLst/>
                <a:rect r="r" b="b" t="t" l="l"/>
                <a:pathLst>
                  <a:path h="3671606" w="923790">
                    <a:moveTo>
                      <a:pt x="0" y="0"/>
                    </a:moveTo>
                    <a:lnTo>
                      <a:pt x="923790" y="0"/>
                    </a:lnTo>
                    <a:lnTo>
                      <a:pt x="923790" y="3671606"/>
                    </a:lnTo>
                    <a:lnTo>
                      <a:pt x="0" y="3671606"/>
                    </a:lnTo>
                    <a:close/>
                  </a:path>
                </a:pathLst>
              </a:custGeom>
              <a:solidFill>
                <a:srgbClr val="00BF63"/>
              </a:solidFill>
            </p:spPr>
          </p:sp>
          <p:sp>
            <p:nvSpPr>
              <p:cNvPr name="TextBox 5" id="5"/>
              <p:cNvSpPr txBox="true"/>
              <p:nvPr/>
            </p:nvSpPr>
            <p:spPr>
              <a:xfrm>
                <a:off x="0" y="-47625"/>
                <a:ext cx="923790" cy="371923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338343" y="0"/>
              <a:ext cx="4676687" cy="18587506"/>
              <a:chOff x="0" y="0"/>
              <a:chExt cx="923790" cy="3671606"/>
            </a:xfrm>
          </p:grpSpPr>
          <p:sp>
            <p:nvSpPr>
              <p:cNvPr name="Freeform 7" id="7"/>
              <p:cNvSpPr/>
              <p:nvPr/>
            </p:nvSpPr>
            <p:spPr>
              <a:xfrm flipH="false" flipV="false" rot="0">
                <a:off x="0" y="0"/>
                <a:ext cx="923790" cy="3671606"/>
              </a:xfrm>
              <a:custGeom>
                <a:avLst/>
                <a:gdLst/>
                <a:ahLst/>
                <a:cxnLst/>
                <a:rect r="r" b="b" t="t" l="l"/>
                <a:pathLst>
                  <a:path h="3671606" w="923790">
                    <a:moveTo>
                      <a:pt x="0" y="0"/>
                    </a:moveTo>
                    <a:lnTo>
                      <a:pt x="923790" y="0"/>
                    </a:lnTo>
                    <a:lnTo>
                      <a:pt x="923790" y="3671606"/>
                    </a:lnTo>
                    <a:lnTo>
                      <a:pt x="0" y="3671606"/>
                    </a:lnTo>
                    <a:close/>
                  </a:path>
                </a:pathLst>
              </a:custGeom>
              <a:solidFill>
                <a:srgbClr val="0097B2"/>
              </a:solidFill>
            </p:spPr>
          </p:sp>
          <p:sp>
            <p:nvSpPr>
              <p:cNvPr name="TextBox 8" id="8"/>
              <p:cNvSpPr txBox="true"/>
              <p:nvPr/>
            </p:nvSpPr>
            <p:spPr>
              <a:xfrm>
                <a:off x="0" y="-47625"/>
                <a:ext cx="923790" cy="371923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4676687" cy="18587506"/>
              <a:chOff x="0" y="0"/>
              <a:chExt cx="923790" cy="3671606"/>
            </a:xfrm>
          </p:grpSpPr>
          <p:sp>
            <p:nvSpPr>
              <p:cNvPr name="Freeform 10" id="10"/>
              <p:cNvSpPr/>
              <p:nvPr/>
            </p:nvSpPr>
            <p:spPr>
              <a:xfrm flipH="false" flipV="false" rot="0">
                <a:off x="0" y="0"/>
                <a:ext cx="923790" cy="3671606"/>
              </a:xfrm>
              <a:custGeom>
                <a:avLst/>
                <a:gdLst/>
                <a:ahLst/>
                <a:cxnLst/>
                <a:rect r="r" b="b" t="t" l="l"/>
                <a:pathLst>
                  <a:path h="3671606" w="923790">
                    <a:moveTo>
                      <a:pt x="0" y="0"/>
                    </a:moveTo>
                    <a:lnTo>
                      <a:pt x="923790" y="0"/>
                    </a:lnTo>
                    <a:lnTo>
                      <a:pt x="923790" y="3671606"/>
                    </a:lnTo>
                    <a:lnTo>
                      <a:pt x="0" y="3671606"/>
                    </a:lnTo>
                    <a:close/>
                  </a:path>
                </a:pathLst>
              </a:custGeom>
              <a:gradFill rotWithShape="true">
                <a:gsLst>
                  <a:gs pos="0">
                    <a:srgbClr val="5DE0E6">
                      <a:alpha val="100000"/>
                    </a:srgbClr>
                  </a:gs>
                  <a:gs pos="100000">
                    <a:srgbClr val="004AAD">
                      <a:alpha val="100000"/>
                    </a:srgbClr>
                  </a:gs>
                </a:gsLst>
                <a:lin ang="0"/>
              </a:gradFill>
            </p:spPr>
          </p:sp>
          <p:sp>
            <p:nvSpPr>
              <p:cNvPr name="TextBox 11" id="11"/>
              <p:cNvSpPr txBox="true"/>
              <p:nvPr/>
            </p:nvSpPr>
            <p:spPr>
              <a:xfrm>
                <a:off x="0" y="-47625"/>
                <a:ext cx="923790" cy="3719231"/>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272681" y="-790547"/>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781031" y="8725001"/>
            <a:ext cx="6882108" cy="533299"/>
          </a:xfrm>
          <a:prstGeom prst="rect">
            <a:avLst/>
          </a:prstGeom>
        </p:spPr>
        <p:txBody>
          <a:bodyPr anchor="t" rtlCol="false" tIns="0" lIns="0" bIns="0" rIns="0">
            <a:spAutoFit/>
          </a:bodyPr>
          <a:lstStyle/>
          <a:p>
            <a:pPr algn="ctr">
              <a:lnSpc>
                <a:spcPts val="4376"/>
              </a:lnSpc>
            </a:pPr>
            <a:r>
              <a:rPr lang="en-US" sz="3126">
                <a:solidFill>
                  <a:srgbClr val="000000"/>
                </a:solidFill>
                <a:latin typeface="Alatsi"/>
                <a:ea typeface="Alatsi"/>
                <a:cs typeface="Alatsi"/>
                <a:sym typeface="Alatsi"/>
              </a:rPr>
              <a:t>UIT | 2025</a:t>
            </a:r>
          </a:p>
        </p:txBody>
      </p:sp>
      <p:sp>
        <p:nvSpPr>
          <p:cNvPr name="Freeform 14" id="14"/>
          <p:cNvSpPr/>
          <p:nvPr/>
        </p:nvSpPr>
        <p:spPr>
          <a:xfrm flipH="false" flipV="false" rot="0">
            <a:off x="12354597" y="754325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6614259" y="115957"/>
            <a:ext cx="1673741" cy="1435233"/>
          </a:xfrm>
          <a:custGeom>
            <a:avLst/>
            <a:gdLst/>
            <a:ahLst/>
            <a:cxnLst/>
            <a:rect r="r" b="b" t="t" l="l"/>
            <a:pathLst>
              <a:path h="1435233" w="1673741">
                <a:moveTo>
                  <a:pt x="0" y="0"/>
                </a:moveTo>
                <a:lnTo>
                  <a:pt x="1673741" y="0"/>
                </a:lnTo>
                <a:lnTo>
                  <a:pt x="1673741" y="1435233"/>
                </a:lnTo>
                <a:lnTo>
                  <a:pt x="0" y="1435233"/>
                </a:lnTo>
                <a:lnTo>
                  <a:pt x="0" y="0"/>
                </a:lnTo>
                <a:close/>
              </a:path>
            </a:pathLst>
          </a:custGeom>
          <a:blipFill>
            <a:blip r:embed="rId4"/>
            <a:stretch>
              <a:fillRect l="0" t="0" r="0" b="0"/>
            </a:stretch>
          </a:blipFill>
        </p:spPr>
      </p:sp>
      <p:sp>
        <p:nvSpPr>
          <p:cNvPr name="TextBox 16" id="16"/>
          <p:cNvSpPr txBox="true"/>
          <p:nvPr/>
        </p:nvSpPr>
        <p:spPr>
          <a:xfrm rot="0">
            <a:off x="6223993" y="2439042"/>
            <a:ext cx="9788204" cy="2024381"/>
          </a:xfrm>
          <a:prstGeom prst="rect">
            <a:avLst/>
          </a:prstGeom>
        </p:spPr>
        <p:txBody>
          <a:bodyPr anchor="t" rtlCol="false" tIns="0" lIns="0" bIns="0" rIns="0">
            <a:spAutoFit/>
          </a:bodyPr>
          <a:lstStyle/>
          <a:p>
            <a:pPr algn="ctr">
              <a:lnSpc>
                <a:spcPts val="7760"/>
              </a:lnSpc>
            </a:pPr>
            <a:r>
              <a:rPr lang="en-US" sz="8000">
                <a:solidFill>
                  <a:srgbClr val="000000"/>
                </a:solidFill>
                <a:latin typeface="Alatsi"/>
                <a:ea typeface="Alatsi"/>
                <a:cs typeface="Alatsi"/>
                <a:sym typeface="Alatsi"/>
              </a:rPr>
              <a:t>TRIỂN KHAI NDR TRONG MẠNG NỘI BỘ</a:t>
            </a:r>
          </a:p>
        </p:txBody>
      </p:sp>
      <p:sp>
        <p:nvSpPr>
          <p:cNvPr name="TextBox 17" id="17"/>
          <p:cNvSpPr txBox="true"/>
          <p:nvPr/>
        </p:nvSpPr>
        <p:spPr>
          <a:xfrm rot="0">
            <a:off x="4901412" y="4911632"/>
            <a:ext cx="12641347" cy="2625725"/>
          </a:xfrm>
          <a:prstGeom prst="rect">
            <a:avLst/>
          </a:prstGeom>
        </p:spPr>
        <p:txBody>
          <a:bodyPr anchor="t" rtlCol="false" tIns="0" lIns="0" bIns="0" rIns="0">
            <a:spAutoFit/>
          </a:bodyPr>
          <a:lstStyle/>
          <a:p>
            <a:pPr algn="ctr">
              <a:lnSpc>
                <a:spcPts val="7000"/>
              </a:lnSpc>
            </a:pPr>
            <a:r>
              <a:rPr lang="en-US" sz="5000">
                <a:solidFill>
                  <a:srgbClr val="000000"/>
                </a:solidFill>
                <a:latin typeface="Alatsi"/>
                <a:ea typeface="Alatsi"/>
                <a:cs typeface="Alatsi"/>
                <a:sym typeface="Alatsi"/>
              </a:rPr>
              <a:t>Mã Lớp: NT534.P21.ANTT</a:t>
            </a:r>
          </a:p>
          <a:p>
            <a:pPr algn="ctr">
              <a:lnSpc>
                <a:spcPts val="7000"/>
              </a:lnSpc>
            </a:pPr>
            <a:r>
              <a:rPr lang="en-US" sz="5000">
                <a:solidFill>
                  <a:srgbClr val="000000"/>
                </a:solidFill>
                <a:latin typeface="Alatsi"/>
                <a:ea typeface="Alatsi"/>
                <a:cs typeface="Alatsi"/>
                <a:sym typeface="Alatsi"/>
              </a:rPr>
              <a:t>Nhóm: 19</a:t>
            </a:r>
          </a:p>
          <a:p>
            <a:pPr algn="ctr">
              <a:lnSpc>
                <a:spcPts val="7000"/>
              </a:lnSpc>
            </a:pPr>
            <a:r>
              <a:rPr lang="en-US" sz="5000">
                <a:solidFill>
                  <a:srgbClr val="000000"/>
                </a:solidFill>
                <a:latin typeface="Alatsi"/>
                <a:ea typeface="Alatsi"/>
                <a:cs typeface="Alatsi"/>
                <a:sym typeface="Alatsi"/>
              </a:rPr>
              <a:t>GHVD: ThS. Nguyễn Duy</a:t>
            </a:r>
          </a:p>
        </p:txBody>
      </p:sp>
      <p:sp>
        <p:nvSpPr>
          <p:cNvPr name="TextBox 18" id="18"/>
          <p:cNvSpPr txBox="true"/>
          <p:nvPr/>
        </p:nvSpPr>
        <p:spPr>
          <a:xfrm rot="0">
            <a:off x="17967176" y="9755175"/>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601700" y="7809217"/>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553980" y="914400"/>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 TÍNH NĂNG CỦA CÔNG CỤ </a:t>
            </a:r>
          </a:p>
        </p:txBody>
      </p:sp>
      <p:sp>
        <p:nvSpPr>
          <p:cNvPr name="Freeform 7" id="7"/>
          <p:cNvSpPr/>
          <p:nvPr/>
        </p:nvSpPr>
        <p:spPr>
          <a:xfrm flipH="false" flipV="false" rot="0">
            <a:off x="-3918199" y="-8045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3269889"/>
            <a:ext cx="13954691" cy="689473"/>
          </a:xfrm>
          <a:prstGeom prst="rect">
            <a:avLst/>
          </a:prstGeom>
        </p:spPr>
        <p:txBody>
          <a:bodyPr anchor="t" rtlCol="false" tIns="0" lIns="0" bIns="0" rIns="0">
            <a:spAutoFit/>
          </a:bodyPr>
          <a:lstStyle/>
          <a:p>
            <a:pPr algn="l" marL="859367" indent="-429683" lvl="1">
              <a:lnSpc>
                <a:spcPts val="5572"/>
              </a:lnSpc>
              <a:buFont typeface="Arial"/>
              <a:buChar char="•"/>
            </a:pPr>
            <a:r>
              <a:rPr lang="en-US" sz="3980">
                <a:solidFill>
                  <a:srgbClr val="000000"/>
                </a:solidFill>
                <a:latin typeface="Roboto"/>
                <a:ea typeface="Roboto"/>
                <a:cs typeface="Roboto"/>
                <a:sym typeface="Roboto"/>
              </a:rPr>
              <a:t>Thu thập log, phân tích và trực quan hóa qua dashboards</a:t>
            </a:r>
          </a:p>
        </p:txBody>
      </p:sp>
      <p:sp>
        <p:nvSpPr>
          <p:cNvPr name="TextBox 9" id="9"/>
          <p:cNvSpPr txBox="true"/>
          <p:nvPr/>
        </p:nvSpPr>
        <p:spPr>
          <a:xfrm rot="0">
            <a:off x="1028700" y="4454900"/>
            <a:ext cx="15804944" cy="1394323"/>
          </a:xfrm>
          <a:prstGeom prst="rect">
            <a:avLst/>
          </a:prstGeom>
        </p:spPr>
        <p:txBody>
          <a:bodyPr anchor="t" rtlCol="false" tIns="0" lIns="0" bIns="0" rIns="0">
            <a:spAutoFit/>
          </a:bodyPr>
          <a:lstStyle/>
          <a:p>
            <a:pPr algn="l" marL="859367" indent="-429683" lvl="1">
              <a:lnSpc>
                <a:spcPts val="5572"/>
              </a:lnSpc>
              <a:buFont typeface="Arial"/>
              <a:buChar char="•"/>
            </a:pPr>
            <a:r>
              <a:rPr lang="en-US" sz="3980">
                <a:solidFill>
                  <a:srgbClr val="000000"/>
                </a:solidFill>
                <a:latin typeface="Roboto"/>
                <a:ea typeface="Roboto"/>
                <a:cs typeface="Roboto"/>
                <a:sym typeface="Roboto"/>
              </a:rPr>
              <a:t>Chi phí rẻ, sử dụng kết hợp các công cụ mã nguồn mở miễn phí hoặc tự phát triển</a:t>
            </a:r>
          </a:p>
        </p:txBody>
      </p:sp>
      <p:sp>
        <p:nvSpPr>
          <p:cNvPr name="TextBox 10" id="10"/>
          <p:cNvSpPr txBox="true"/>
          <p:nvPr/>
        </p:nvSpPr>
        <p:spPr>
          <a:xfrm rot="0">
            <a:off x="1028700" y="2099721"/>
            <a:ext cx="12232142" cy="689473"/>
          </a:xfrm>
          <a:prstGeom prst="rect">
            <a:avLst/>
          </a:prstGeom>
        </p:spPr>
        <p:txBody>
          <a:bodyPr anchor="t" rtlCol="false" tIns="0" lIns="0" bIns="0" rIns="0">
            <a:spAutoFit/>
          </a:bodyPr>
          <a:lstStyle/>
          <a:p>
            <a:pPr algn="l" marL="859367" indent="-429683" lvl="1">
              <a:lnSpc>
                <a:spcPts val="5572"/>
              </a:lnSpc>
              <a:buFont typeface="Arial"/>
              <a:buChar char="•"/>
            </a:pPr>
            <a:r>
              <a:rPr lang="en-US" sz="3980">
                <a:solidFill>
                  <a:srgbClr val="000000"/>
                </a:solidFill>
                <a:latin typeface="Roboto"/>
                <a:ea typeface="Roboto"/>
                <a:cs typeface="Roboto"/>
                <a:sym typeface="Roboto"/>
              </a:rPr>
              <a:t>Giám sát toàn bộ lưu lượng mạng </a:t>
            </a:r>
          </a:p>
        </p:txBody>
      </p:sp>
      <p:sp>
        <p:nvSpPr>
          <p:cNvPr name="TextBox 11" id="11"/>
          <p:cNvSpPr txBox="true"/>
          <p:nvPr/>
        </p:nvSpPr>
        <p:spPr>
          <a:xfrm rot="0">
            <a:off x="1028700" y="6315948"/>
            <a:ext cx="15666690" cy="689473"/>
          </a:xfrm>
          <a:prstGeom prst="rect">
            <a:avLst/>
          </a:prstGeom>
        </p:spPr>
        <p:txBody>
          <a:bodyPr anchor="t" rtlCol="false" tIns="0" lIns="0" bIns="0" rIns="0">
            <a:spAutoFit/>
          </a:bodyPr>
          <a:lstStyle/>
          <a:p>
            <a:pPr algn="l" marL="859367" indent="-429683" lvl="1">
              <a:lnSpc>
                <a:spcPts val="5572"/>
              </a:lnSpc>
              <a:buFont typeface="Arial"/>
              <a:buChar char="•"/>
            </a:pPr>
            <a:r>
              <a:rPr lang="en-US" sz="3980">
                <a:solidFill>
                  <a:srgbClr val="000000"/>
                </a:solidFill>
                <a:latin typeface="Roboto"/>
                <a:ea typeface="Roboto"/>
                <a:cs typeface="Roboto"/>
                <a:sym typeface="Roboto"/>
              </a:rPr>
              <a:t>Lưu lại các phân tích log để sử dụng cho quá trình truy vết sau này</a:t>
            </a:r>
          </a:p>
        </p:txBody>
      </p:sp>
      <p:sp>
        <p:nvSpPr>
          <p:cNvPr name="TextBox 12" id="12"/>
          <p:cNvSpPr txBox="true"/>
          <p:nvPr/>
        </p:nvSpPr>
        <p:spPr>
          <a:xfrm rot="0">
            <a:off x="1028700" y="7472702"/>
            <a:ext cx="12939117" cy="689473"/>
          </a:xfrm>
          <a:prstGeom prst="rect">
            <a:avLst/>
          </a:prstGeom>
        </p:spPr>
        <p:txBody>
          <a:bodyPr anchor="t" rtlCol="false" tIns="0" lIns="0" bIns="0" rIns="0">
            <a:spAutoFit/>
          </a:bodyPr>
          <a:lstStyle/>
          <a:p>
            <a:pPr algn="l" marL="859367" indent="-429683" lvl="1">
              <a:lnSpc>
                <a:spcPts val="5572"/>
              </a:lnSpc>
              <a:buFont typeface="Arial"/>
              <a:buChar char="•"/>
            </a:pPr>
            <a:r>
              <a:rPr lang="en-US" sz="3980">
                <a:solidFill>
                  <a:srgbClr val="000000"/>
                </a:solidFill>
                <a:latin typeface="Roboto"/>
                <a:ea typeface="Roboto"/>
                <a:cs typeface="Roboto"/>
                <a:sym typeface="Roboto"/>
              </a:rPr>
              <a:t>Phát hiện các cuộc tấn công và phản hồi nhanh chóng</a:t>
            </a:r>
          </a:p>
        </p:txBody>
      </p:sp>
      <p:sp>
        <p:nvSpPr>
          <p:cNvPr name="TextBox 13" id="13"/>
          <p:cNvSpPr txBox="true"/>
          <p:nvPr/>
        </p:nvSpPr>
        <p:spPr>
          <a:xfrm rot="0">
            <a:off x="17637444" y="9559964"/>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855"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EFFFF"/>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5400000">
            <a:off x="-3001954"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6" id="6"/>
          <p:cNvSpPr/>
          <p:nvPr/>
        </p:nvSpPr>
        <p:spPr>
          <a:xfrm flipH="true" flipV="true">
            <a:off x="457632" y="7289441"/>
            <a:ext cx="5403" cy="2997456"/>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462273" y="-104525"/>
            <a:ext cx="5403" cy="2997456"/>
          </a:xfrm>
          <a:prstGeom prst="line">
            <a:avLst/>
          </a:prstGeom>
          <a:ln cap="flat" w="114300">
            <a:solidFill>
              <a:srgbClr val="9FC3D0"/>
            </a:solidFill>
            <a:prstDash val="solid"/>
            <a:headEnd type="none" len="sm" w="sm"/>
            <a:tailEnd type="none" len="sm" w="sm"/>
          </a:ln>
        </p:spPr>
      </p:sp>
      <p:sp>
        <p:nvSpPr>
          <p:cNvPr name="Freeform 8" id="8"/>
          <p:cNvSpPr/>
          <p:nvPr/>
        </p:nvSpPr>
        <p:spPr>
          <a:xfrm flipH="false" flipV="false" rot="0">
            <a:off x="-3852186" y="-119126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64423" y="1026846"/>
            <a:ext cx="16511613" cy="9225864"/>
          </a:xfrm>
          <a:custGeom>
            <a:avLst/>
            <a:gdLst/>
            <a:ahLst/>
            <a:cxnLst/>
            <a:rect r="r" b="b" t="t" l="l"/>
            <a:pathLst>
              <a:path h="9225864" w="16511613">
                <a:moveTo>
                  <a:pt x="0" y="0"/>
                </a:moveTo>
                <a:lnTo>
                  <a:pt x="16511613" y="0"/>
                </a:lnTo>
                <a:lnTo>
                  <a:pt x="16511613" y="9225864"/>
                </a:lnTo>
                <a:lnTo>
                  <a:pt x="0" y="9225864"/>
                </a:lnTo>
                <a:lnTo>
                  <a:pt x="0" y="0"/>
                </a:lnTo>
                <a:close/>
              </a:path>
            </a:pathLst>
          </a:custGeom>
          <a:blipFill>
            <a:blip r:embed="rId4"/>
            <a:stretch>
              <a:fillRect l="0" t="0" r="0" b="0"/>
            </a:stretch>
          </a:blipFill>
        </p:spPr>
      </p:sp>
      <p:sp>
        <p:nvSpPr>
          <p:cNvPr name="TextBox 10" id="10"/>
          <p:cNvSpPr txBox="true"/>
          <p:nvPr/>
        </p:nvSpPr>
        <p:spPr>
          <a:xfrm rot="0">
            <a:off x="2553980" y="80697"/>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III. MÔ HÌNH TRIỂN KHAI</a:t>
            </a:r>
          </a:p>
        </p:txBody>
      </p:sp>
      <p:sp>
        <p:nvSpPr>
          <p:cNvPr name="TextBox 11" id="11"/>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48511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EFFFF"/>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5400000">
            <a:off x="-3017680"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6" id="6"/>
          <p:cNvSpPr/>
          <p:nvPr/>
        </p:nvSpPr>
        <p:spPr>
          <a:xfrm flipH="true" flipV="true">
            <a:off x="441906" y="7289441"/>
            <a:ext cx="5403" cy="2997456"/>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446546" y="-104525"/>
            <a:ext cx="5403" cy="2997456"/>
          </a:xfrm>
          <a:prstGeom prst="line">
            <a:avLst/>
          </a:prstGeom>
          <a:ln cap="flat" w="114300">
            <a:solidFill>
              <a:srgbClr val="9FC3D0"/>
            </a:solidFill>
            <a:prstDash val="solid"/>
            <a:headEnd type="none" len="sm" w="sm"/>
            <a:tailEnd type="none" len="sm" w="sm"/>
          </a:ln>
        </p:spPr>
      </p:sp>
      <p:sp>
        <p:nvSpPr>
          <p:cNvPr name="Freeform 8" id="8"/>
          <p:cNvSpPr/>
          <p:nvPr/>
        </p:nvSpPr>
        <p:spPr>
          <a:xfrm flipH="false" flipV="false" rot="0">
            <a:off x="-3962145" y="-1043895"/>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706240" y="1528121"/>
            <a:ext cx="15378094" cy="8131167"/>
          </a:xfrm>
          <a:custGeom>
            <a:avLst/>
            <a:gdLst/>
            <a:ahLst/>
            <a:cxnLst/>
            <a:rect r="r" b="b" t="t" l="l"/>
            <a:pathLst>
              <a:path h="8131167" w="15378094">
                <a:moveTo>
                  <a:pt x="0" y="0"/>
                </a:moveTo>
                <a:lnTo>
                  <a:pt x="15378094" y="0"/>
                </a:lnTo>
                <a:lnTo>
                  <a:pt x="15378094" y="8131168"/>
                </a:lnTo>
                <a:lnTo>
                  <a:pt x="0" y="8131168"/>
                </a:lnTo>
                <a:lnTo>
                  <a:pt x="0" y="0"/>
                </a:lnTo>
                <a:close/>
              </a:path>
            </a:pathLst>
          </a:custGeom>
          <a:blipFill>
            <a:blip r:embed="rId4"/>
            <a:stretch>
              <a:fillRect l="0" t="0" r="0" b="0"/>
            </a:stretch>
          </a:blipFill>
        </p:spPr>
      </p:sp>
      <p:sp>
        <p:nvSpPr>
          <p:cNvPr name="TextBox 10" id="10"/>
          <p:cNvSpPr txBox="true"/>
          <p:nvPr/>
        </p:nvSpPr>
        <p:spPr>
          <a:xfrm rot="0">
            <a:off x="2553980" y="80697"/>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III. MÔ HÌNH TRIỂN KHAI</a:t>
            </a:r>
          </a:p>
        </p:txBody>
      </p:sp>
      <p:sp>
        <p:nvSpPr>
          <p:cNvPr name="TextBox 11" id="11"/>
          <p:cNvSpPr txBox="true"/>
          <p:nvPr/>
        </p:nvSpPr>
        <p:spPr>
          <a:xfrm rot="0">
            <a:off x="17624297" y="128322"/>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14850"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EFFFF"/>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5400000">
            <a:off x="-2986248"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6" id="6"/>
          <p:cNvSpPr/>
          <p:nvPr/>
        </p:nvSpPr>
        <p:spPr>
          <a:xfrm flipH="true" flipV="true">
            <a:off x="473338" y="7289441"/>
            <a:ext cx="5403" cy="2997456"/>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477978" y="-104525"/>
            <a:ext cx="5403" cy="2997456"/>
          </a:xfrm>
          <a:prstGeom prst="line">
            <a:avLst/>
          </a:prstGeom>
          <a:ln cap="flat" w="114300">
            <a:solidFill>
              <a:srgbClr val="9FC3D0"/>
            </a:solidFill>
            <a:prstDash val="solid"/>
            <a:headEnd type="none" len="sm" w="sm"/>
            <a:tailEnd type="none" len="sm" w="sm"/>
          </a:ln>
        </p:spPr>
      </p:sp>
      <p:sp>
        <p:nvSpPr>
          <p:cNvPr name="Freeform 8" id="8"/>
          <p:cNvSpPr/>
          <p:nvPr/>
        </p:nvSpPr>
        <p:spPr>
          <a:xfrm flipH="false" flipV="false" rot="0">
            <a:off x="-3930713" y="-1043895"/>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7493" y="2106855"/>
            <a:ext cx="16723577" cy="7023902"/>
          </a:xfrm>
          <a:custGeom>
            <a:avLst/>
            <a:gdLst/>
            <a:ahLst/>
            <a:cxnLst/>
            <a:rect r="r" b="b" t="t" l="l"/>
            <a:pathLst>
              <a:path h="7023902" w="16723577">
                <a:moveTo>
                  <a:pt x="0" y="0"/>
                </a:moveTo>
                <a:lnTo>
                  <a:pt x="16723577" y="0"/>
                </a:lnTo>
                <a:lnTo>
                  <a:pt x="16723577" y="7023903"/>
                </a:lnTo>
                <a:lnTo>
                  <a:pt x="0" y="7023903"/>
                </a:lnTo>
                <a:lnTo>
                  <a:pt x="0" y="0"/>
                </a:lnTo>
                <a:close/>
              </a:path>
            </a:pathLst>
          </a:custGeom>
          <a:blipFill>
            <a:blip r:embed="rId4"/>
            <a:stretch>
              <a:fillRect l="0" t="0" r="0" b="0"/>
            </a:stretch>
          </a:blipFill>
        </p:spPr>
      </p:sp>
      <p:sp>
        <p:nvSpPr>
          <p:cNvPr name="TextBox 10" id="10"/>
          <p:cNvSpPr txBox="true"/>
          <p:nvPr/>
        </p:nvSpPr>
        <p:spPr>
          <a:xfrm rot="0">
            <a:off x="2553980" y="80697"/>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III. MÔ HÌNH TRIỂN KHAI</a:t>
            </a:r>
          </a:p>
        </p:txBody>
      </p:sp>
      <p:sp>
        <p:nvSpPr>
          <p:cNvPr name="TextBox 11" id="11"/>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48511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EFFFF"/>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5400000">
            <a:off x="-3017680"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6" id="6"/>
          <p:cNvSpPr/>
          <p:nvPr/>
        </p:nvSpPr>
        <p:spPr>
          <a:xfrm flipH="true" flipV="true">
            <a:off x="441906" y="7289441"/>
            <a:ext cx="5403" cy="2997456"/>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446546" y="-104525"/>
            <a:ext cx="5403" cy="2997456"/>
          </a:xfrm>
          <a:prstGeom prst="line">
            <a:avLst/>
          </a:prstGeom>
          <a:ln cap="flat" w="114300">
            <a:solidFill>
              <a:srgbClr val="9FC3D0"/>
            </a:solidFill>
            <a:prstDash val="solid"/>
            <a:headEnd type="none" len="sm" w="sm"/>
            <a:tailEnd type="none" len="sm" w="sm"/>
          </a:ln>
        </p:spPr>
      </p:sp>
      <p:sp>
        <p:nvSpPr>
          <p:cNvPr name="Freeform 8" id="8"/>
          <p:cNvSpPr/>
          <p:nvPr/>
        </p:nvSpPr>
        <p:spPr>
          <a:xfrm flipH="false" flipV="false" rot="0">
            <a:off x="-3962145" y="-1043895"/>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553980" y="80697"/>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III. MÔ HÌNH TRIỂN KHAI</a:t>
            </a:r>
          </a:p>
        </p:txBody>
      </p:sp>
      <p:sp>
        <p:nvSpPr>
          <p:cNvPr name="TextBox 10" id="10"/>
          <p:cNvSpPr txBox="true"/>
          <p:nvPr/>
        </p:nvSpPr>
        <p:spPr>
          <a:xfrm rot="0">
            <a:off x="17624297" y="128322"/>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14</a:t>
            </a:r>
          </a:p>
        </p:txBody>
      </p:sp>
      <p:sp>
        <p:nvSpPr>
          <p:cNvPr name="Freeform 11" id="11"/>
          <p:cNvSpPr/>
          <p:nvPr/>
        </p:nvSpPr>
        <p:spPr>
          <a:xfrm flipH="false" flipV="false" rot="0">
            <a:off x="1706240" y="1528121"/>
            <a:ext cx="15378094" cy="8131167"/>
          </a:xfrm>
          <a:custGeom>
            <a:avLst/>
            <a:gdLst/>
            <a:ahLst/>
            <a:cxnLst/>
            <a:rect r="r" b="b" t="t" l="l"/>
            <a:pathLst>
              <a:path h="8131167" w="15378094">
                <a:moveTo>
                  <a:pt x="0" y="0"/>
                </a:moveTo>
                <a:lnTo>
                  <a:pt x="15378094" y="0"/>
                </a:lnTo>
                <a:lnTo>
                  <a:pt x="15378094" y="8131168"/>
                </a:lnTo>
                <a:lnTo>
                  <a:pt x="0" y="8131168"/>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16561"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EFFFF"/>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5400000">
            <a:off x="-3017659"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6" id="6"/>
          <p:cNvSpPr/>
          <p:nvPr/>
        </p:nvSpPr>
        <p:spPr>
          <a:xfrm flipH="true" flipV="true">
            <a:off x="441927" y="7289441"/>
            <a:ext cx="5403" cy="2997456"/>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446567" y="-104525"/>
            <a:ext cx="5403" cy="2997456"/>
          </a:xfrm>
          <a:prstGeom prst="line">
            <a:avLst/>
          </a:prstGeom>
          <a:ln cap="flat" w="114300">
            <a:solidFill>
              <a:srgbClr val="9FC3D0"/>
            </a:solidFill>
            <a:prstDash val="solid"/>
            <a:headEnd type="none" len="sm" w="sm"/>
            <a:tailEnd type="none" len="sm" w="sm"/>
          </a:ln>
        </p:spPr>
      </p:sp>
      <p:sp>
        <p:nvSpPr>
          <p:cNvPr name="Freeform 8" id="8"/>
          <p:cNvSpPr/>
          <p:nvPr/>
        </p:nvSpPr>
        <p:spPr>
          <a:xfrm flipH="false" flipV="false" rot="0">
            <a:off x="-3962124" y="-1043895"/>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038072" y="1028700"/>
            <a:ext cx="15221228" cy="9037604"/>
          </a:xfrm>
          <a:custGeom>
            <a:avLst/>
            <a:gdLst/>
            <a:ahLst/>
            <a:cxnLst/>
            <a:rect r="r" b="b" t="t" l="l"/>
            <a:pathLst>
              <a:path h="9037604" w="15221228">
                <a:moveTo>
                  <a:pt x="0" y="0"/>
                </a:moveTo>
                <a:lnTo>
                  <a:pt x="15221228" y="0"/>
                </a:lnTo>
                <a:lnTo>
                  <a:pt x="15221228" y="9037604"/>
                </a:lnTo>
                <a:lnTo>
                  <a:pt x="0" y="9037604"/>
                </a:lnTo>
                <a:lnTo>
                  <a:pt x="0" y="0"/>
                </a:lnTo>
                <a:close/>
              </a:path>
            </a:pathLst>
          </a:custGeom>
          <a:blipFill>
            <a:blip r:embed="rId4"/>
            <a:stretch>
              <a:fillRect l="0" t="0" r="0" b="0"/>
            </a:stretch>
          </a:blipFill>
        </p:spPr>
      </p:sp>
      <p:sp>
        <p:nvSpPr>
          <p:cNvPr name="TextBox 10" id="10"/>
          <p:cNvSpPr txBox="true"/>
          <p:nvPr/>
        </p:nvSpPr>
        <p:spPr>
          <a:xfrm rot="0">
            <a:off x="2553980" y="80697"/>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III. MÔ HÌNH TRIỂN KHAI</a:t>
            </a:r>
          </a:p>
        </p:txBody>
      </p:sp>
      <p:sp>
        <p:nvSpPr>
          <p:cNvPr name="TextBox 11" id="11"/>
          <p:cNvSpPr txBox="true"/>
          <p:nvPr/>
        </p:nvSpPr>
        <p:spPr>
          <a:xfrm rot="0">
            <a:off x="17628355" y="128322"/>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48511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EFFFF"/>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5400000">
            <a:off x="-3017680"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6" id="6"/>
          <p:cNvSpPr/>
          <p:nvPr/>
        </p:nvSpPr>
        <p:spPr>
          <a:xfrm flipH="true" flipV="true">
            <a:off x="441906" y="7289441"/>
            <a:ext cx="5403" cy="2997456"/>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446546" y="-104525"/>
            <a:ext cx="5403" cy="2997456"/>
          </a:xfrm>
          <a:prstGeom prst="line">
            <a:avLst/>
          </a:prstGeom>
          <a:ln cap="flat" w="114300">
            <a:solidFill>
              <a:srgbClr val="9FC3D0"/>
            </a:solidFill>
            <a:prstDash val="solid"/>
            <a:headEnd type="none" len="sm" w="sm"/>
            <a:tailEnd type="none" len="sm" w="sm"/>
          </a:ln>
        </p:spPr>
      </p:sp>
      <p:sp>
        <p:nvSpPr>
          <p:cNvPr name="Freeform 8" id="8"/>
          <p:cNvSpPr/>
          <p:nvPr/>
        </p:nvSpPr>
        <p:spPr>
          <a:xfrm flipH="false" flipV="false" rot="0">
            <a:off x="-3962145" y="-1043895"/>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553980" y="80697"/>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III. MÔ HÌNH TRIỂN KHAI</a:t>
            </a:r>
          </a:p>
        </p:txBody>
      </p:sp>
      <p:sp>
        <p:nvSpPr>
          <p:cNvPr name="TextBox 10" id="10"/>
          <p:cNvSpPr txBox="true"/>
          <p:nvPr/>
        </p:nvSpPr>
        <p:spPr>
          <a:xfrm rot="0">
            <a:off x="17624297" y="128322"/>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16</a:t>
            </a:r>
          </a:p>
        </p:txBody>
      </p:sp>
      <p:sp>
        <p:nvSpPr>
          <p:cNvPr name="Freeform 11" id="11"/>
          <p:cNvSpPr/>
          <p:nvPr/>
        </p:nvSpPr>
        <p:spPr>
          <a:xfrm flipH="false" flipV="false" rot="0">
            <a:off x="1706240" y="1528121"/>
            <a:ext cx="15378094" cy="8131167"/>
          </a:xfrm>
          <a:custGeom>
            <a:avLst/>
            <a:gdLst/>
            <a:ahLst/>
            <a:cxnLst/>
            <a:rect r="r" b="b" t="t" l="l"/>
            <a:pathLst>
              <a:path h="8131167" w="15378094">
                <a:moveTo>
                  <a:pt x="0" y="0"/>
                </a:moveTo>
                <a:lnTo>
                  <a:pt x="15378094" y="0"/>
                </a:lnTo>
                <a:lnTo>
                  <a:pt x="15378094" y="8131168"/>
                </a:lnTo>
                <a:lnTo>
                  <a:pt x="0" y="8131168"/>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480521" y="1056882"/>
            <a:ext cx="17326959" cy="8425234"/>
          </a:xfrm>
          <a:custGeom>
            <a:avLst/>
            <a:gdLst/>
            <a:ahLst/>
            <a:cxnLst/>
            <a:rect r="r" b="b" t="t" l="l"/>
            <a:pathLst>
              <a:path h="8425234" w="17326959">
                <a:moveTo>
                  <a:pt x="0" y="0"/>
                </a:moveTo>
                <a:lnTo>
                  <a:pt x="17326958" y="0"/>
                </a:lnTo>
                <a:lnTo>
                  <a:pt x="17326958" y="8425234"/>
                </a:lnTo>
                <a:lnTo>
                  <a:pt x="0" y="8425234"/>
                </a:lnTo>
                <a:lnTo>
                  <a:pt x="0" y="0"/>
                </a:lnTo>
                <a:close/>
              </a:path>
            </a:pathLst>
          </a:custGeom>
          <a:blipFill>
            <a:blip r:embed="rId2"/>
            <a:stretch>
              <a:fillRect l="0" t="0" r="0" b="0"/>
            </a:stretch>
          </a:blipFill>
        </p:spPr>
      </p:sp>
      <p:sp>
        <p:nvSpPr>
          <p:cNvPr name="TextBox 3" id="3"/>
          <p:cNvSpPr txBox="true"/>
          <p:nvPr/>
        </p:nvSpPr>
        <p:spPr>
          <a:xfrm rot="0">
            <a:off x="2553980" y="80697"/>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III. MÔ HÌNH TRIỂN KHAI</a:t>
            </a:r>
          </a:p>
        </p:txBody>
      </p:sp>
      <p:sp>
        <p:nvSpPr>
          <p:cNvPr name="TextBox 4" id="4"/>
          <p:cNvSpPr txBox="true"/>
          <p:nvPr/>
        </p:nvSpPr>
        <p:spPr>
          <a:xfrm rot="0">
            <a:off x="6733564" y="9726546"/>
            <a:ext cx="4820872" cy="309753"/>
          </a:xfrm>
          <a:prstGeom prst="rect">
            <a:avLst/>
          </a:prstGeom>
        </p:spPr>
        <p:txBody>
          <a:bodyPr anchor="t" rtlCol="false" tIns="0" lIns="0" bIns="0" rIns="0">
            <a:spAutoFit/>
          </a:bodyPr>
          <a:lstStyle/>
          <a:p>
            <a:pPr algn="just">
              <a:lnSpc>
                <a:spcPts val="2376"/>
              </a:lnSpc>
            </a:pPr>
            <a:r>
              <a:rPr lang="en-US" b="true" sz="2200" i="true">
                <a:solidFill>
                  <a:srgbClr val="545454"/>
                </a:solidFill>
                <a:latin typeface="Roboto Bold Italics"/>
                <a:ea typeface="Roboto Bold Italics"/>
                <a:cs typeface="Roboto Bold Italics"/>
                <a:sym typeface="Roboto Bold Italics"/>
              </a:rPr>
              <a:t>Các log được lưu trữ bởi Elasticsearch</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1503992"/>
            <a:ext cx="18288000" cy="7018020"/>
          </a:xfrm>
          <a:custGeom>
            <a:avLst/>
            <a:gdLst/>
            <a:ahLst/>
            <a:cxnLst/>
            <a:rect r="r" b="b" t="t" l="l"/>
            <a:pathLst>
              <a:path h="7018020" w="18288000">
                <a:moveTo>
                  <a:pt x="0" y="0"/>
                </a:moveTo>
                <a:lnTo>
                  <a:pt x="18288000" y="0"/>
                </a:lnTo>
                <a:lnTo>
                  <a:pt x="18288000" y="7018020"/>
                </a:lnTo>
                <a:lnTo>
                  <a:pt x="0" y="7018020"/>
                </a:lnTo>
                <a:lnTo>
                  <a:pt x="0" y="0"/>
                </a:lnTo>
                <a:close/>
              </a:path>
            </a:pathLst>
          </a:custGeom>
          <a:blipFill>
            <a:blip r:embed="rId2"/>
            <a:stretch>
              <a:fillRect l="0" t="0" r="0" b="0"/>
            </a:stretch>
          </a:blipFill>
        </p:spPr>
      </p:sp>
      <p:sp>
        <p:nvSpPr>
          <p:cNvPr name="TextBox 3" id="3"/>
          <p:cNvSpPr txBox="true"/>
          <p:nvPr/>
        </p:nvSpPr>
        <p:spPr>
          <a:xfrm rot="0">
            <a:off x="2553980" y="80697"/>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III. MÔ HÌNH TRIỂN KHAI</a:t>
            </a:r>
          </a:p>
        </p:txBody>
      </p:sp>
      <p:sp>
        <p:nvSpPr>
          <p:cNvPr name="TextBox 4" id="4"/>
          <p:cNvSpPr txBox="true"/>
          <p:nvPr/>
        </p:nvSpPr>
        <p:spPr>
          <a:xfrm rot="0">
            <a:off x="6983092" y="9018208"/>
            <a:ext cx="4321816" cy="309753"/>
          </a:xfrm>
          <a:prstGeom prst="rect">
            <a:avLst/>
          </a:prstGeom>
        </p:spPr>
        <p:txBody>
          <a:bodyPr anchor="t" rtlCol="false" tIns="0" lIns="0" bIns="0" rIns="0">
            <a:spAutoFit/>
          </a:bodyPr>
          <a:lstStyle/>
          <a:p>
            <a:pPr algn="just">
              <a:lnSpc>
                <a:spcPts val="2376"/>
              </a:lnSpc>
            </a:pPr>
            <a:r>
              <a:rPr lang="en-US" b="true" sz="2200" i="true">
                <a:solidFill>
                  <a:srgbClr val="545454"/>
                </a:solidFill>
                <a:latin typeface="Roboto Bold Italics"/>
                <a:ea typeface="Roboto Bold Italics"/>
                <a:cs typeface="Roboto Bold Italics"/>
                <a:sym typeface="Roboto Bold Italics"/>
              </a:rPr>
              <a:t>Các bảng dashboard phân tích log</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8126"/>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EFFFF"/>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5400000">
            <a:off x="-3001098" y="4892964"/>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6" id="6"/>
          <p:cNvSpPr/>
          <p:nvPr/>
        </p:nvSpPr>
        <p:spPr>
          <a:xfrm flipH="true" flipV="true">
            <a:off x="458488" y="7271316"/>
            <a:ext cx="5403" cy="2997456"/>
          </a:xfrm>
          <a:prstGeom prst="line">
            <a:avLst/>
          </a:prstGeom>
          <a:ln cap="flat" w="114300">
            <a:solidFill>
              <a:srgbClr val="9FC3D0"/>
            </a:solidFill>
            <a:prstDash val="solid"/>
            <a:headEnd type="none" len="sm" w="sm"/>
            <a:tailEnd type="none" len="sm" w="sm"/>
          </a:ln>
        </p:spPr>
      </p:sp>
      <p:sp>
        <p:nvSpPr>
          <p:cNvPr name="AutoShape 7" id="7"/>
          <p:cNvSpPr/>
          <p:nvPr/>
        </p:nvSpPr>
        <p:spPr>
          <a:xfrm flipH="true" flipV="true">
            <a:off x="463128" y="-122650"/>
            <a:ext cx="5403" cy="2997456"/>
          </a:xfrm>
          <a:prstGeom prst="line">
            <a:avLst/>
          </a:prstGeom>
          <a:ln cap="flat" w="114300">
            <a:solidFill>
              <a:srgbClr val="9FC3D0"/>
            </a:solidFill>
            <a:prstDash val="solid"/>
            <a:headEnd type="none" len="sm" w="sm"/>
            <a:tailEnd type="none" len="sm" w="sm"/>
          </a:ln>
        </p:spPr>
      </p:sp>
      <p:sp>
        <p:nvSpPr>
          <p:cNvPr name="Freeform 8" id="8"/>
          <p:cNvSpPr/>
          <p:nvPr/>
        </p:nvSpPr>
        <p:spPr>
          <a:xfrm flipH="false" flipV="false" rot="0">
            <a:off x="1028700" y="1078759"/>
            <a:ext cx="16778779" cy="8724965"/>
          </a:xfrm>
          <a:custGeom>
            <a:avLst/>
            <a:gdLst/>
            <a:ahLst/>
            <a:cxnLst/>
            <a:rect r="r" b="b" t="t" l="l"/>
            <a:pathLst>
              <a:path h="8724965" w="16778779">
                <a:moveTo>
                  <a:pt x="0" y="0"/>
                </a:moveTo>
                <a:lnTo>
                  <a:pt x="16778779" y="0"/>
                </a:lnTo>
                <a:lnTo>
                  <a:pt x="16778779" y="8724965"/>
                </a:lnTo>
                <a:lnTo>
                  <a:pt x="0" y="8724965"/>
                </a:lnTo>
                <a:lnTo>
                  <a:pt x="0" y="0"/>
                </a:lnTo>
                <a:close/>
              </a:path>
            </a:pathLst>
          </a:custGeom>
          <a:blipFill>
            <a:blip r:embed="rId2"/>
            <a:stretch>
              <a:fillRect l="0" t="0" r="0" b="0"/>
            </a:stretch>
          </a:blipFill>
        </p:spPr>
      </p:sp>
      <p:sp>
        <p:nvSpPr>
          <p:cNvPr name="TextBox 9" id="9"/>
          <p:cNvSpPr txBox="true"/>
          <p:nvPr/>
        </p:nvSpPr>
        <p:spPr>
          <a:xfrm rot="0">
            <a:off x="2553980" y="80697"/>
            <a:ext cx="13180039" cy="946149"/>
          </a:xfrm>
          <a:prstGeom prst="rect">
            <a:avLst/>
          </a:prstGeom>
        </p:spPr>
        <p:txBody>
          <a:bodyPr anchor="t" rtlCol="false" tIns="0" lIns="0" bIns="0" rIns="0">
            <a:spAutoFit/>
          </a:bodyPr>
          <a:lstStyle/>
          <a:p>
            <a:pPr algn="ctr">
              <a:lnSpc>
                <a:spcPts val="7700"/>
              </a:lnSpc>
            </a:pPr>
            <a:r>
              <a:rPr lang="en-US" sz="5500">
                <a:solidFill>
                  <a:srgbClr val="000000"/>
                </a:solidFill>
                <a:latin typeface="Alatsi"/>
                <a:ea typeface="Alatsi"/>
                <a:cs typeface="Alatsi"/>
                <a:sym typeface="Alatsi"/>
              </a:rPr>
              <a:t>III. MÔ HÌNH TRIỂN KHAI</a:t>
            </a:r>
          </a:p>
        </p:txBody>
      </p:sp>
      <p:sp>
        <p:nvSpPr>
          <p:cNvPr name="TextBox 10" id="10"/>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5702946" y="930891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3" id="3"/>
          <p:cNvSpPr/>
          <p:nvPr/>
        </p:nvSpPr>
        <p:spPr>
          <a:xfrm>
            <a:off x="-316915" y="957942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4808500" y="6366262"/>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360683" y="9569902"/>
            <a:ext cx="7105264" cy="19050"/>
          </a:xfrm>
          <a:prstGeom prst="line">
            <a:avLst/>
          </a:prstGeom>
          <a:ln cap="flat" w="114300">
            <a:solidFill>
              <a:srgbClr val="9FC3D0"/>
            </a:solidFill>
            <a:prstDash val="solid"/>
            <a:headEnd type="none" len="sm" w="sm"/>
            <a:tailEnd type="none" len="sm" w="sm"/>
          </a:ln>
        </p:spPr>
      </p:sp>
      <p:sp>
        <p:nvSpPr>
          <p:cNvPr name="Freeform 6" id="6"/>
          <p:cNvSpPr/>
          <p:nvPr/>
        </p:nvSpPr>
        <p:spPr>
          <a:xfrm flipH="false" flipV="false" rot="0">
            <a:off x="-3657600" y="-108771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965353" y="247115"/>
            <a:ext cx="11843148" cy="1038223"/>
          </a:xfrm>
          <a:prstGeom prst="rect">
            <a:avLst/>
          </a:prstGeom>
        </p:spPr>
        <p:txBody>
          <a:bodyPr anchor="t" rtlCol="false" tIns="0" lIns="0" bIns="0" rIns="0">
            <a:spAutoFit/>
          </a:bodyPr>
          <a:lstStyle/>
          <a:p>
            <a:pPr algn="ctr">
              <a:lnSpc>
                <a:spcPts val="8400"/>
              </a:lnSpc>
            </a:pPr>
            <a:r>
              <a:rPr lang="en-US" sz="6000">
                <a:solidFill>
                  <a:srgbClr val="000000"/>
                </a:solidFill>
                <a:latin typeface="Alatsi"/>
                <a:ea typeface="Alatsi"/>
                <a:cs typeface="Alatsi"/>
                <a:sym typeface="Alatsi"/>
              </a:rPr>
              <a:t>I. TỔNG QUAN</a:t>
            </a:r>
          </a:p>
        </p:txBody>
      </p:sp>
      <p:sp>
        <p:nvSpPr>
          <p:cNvPr name="TextBox 8" id="8"/>
          <p:cNvSpPr txBox="true"/>
          <p:nvPr/>
        </p:nvSpPr>
        <p:spPr>
          <a:xfrm rot="0">
            <a:off x="1044062" y="1597025"/>
            <a:ext cx="8332145"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a. Lý do nghiên cứu đề tài - PainPoints</a:t>
            </a:r>
          </a:p>
        </p:txBody>
      </p:sp>
      <p:sp>
        <p:nvSpPr>
          <p:cNvPr name="TextBox 9" id="9"/>
          <p:cNvSpPr txBox="true"/>
          <p:nvPr/>
        </p:nvSpPr>
        <p:spPr>
          <a:xfrm rot="0">
            <a:off x="1030028" y="3581894"/>
            <a:ext cx="9357978" cy="521334"/>
          </a:xfrm>
          <a:prstGeom prst="rect">
            <a:avLst/>
          </a:prstGeom>
        </p:spPr>
        <p:txBody>
          <a:bodyPr anchor="t" rtlCol="false" tIns="0" lIns="0" bIns="0" rIns="0">
            <a:spAutoFit/>
          </a:bodyPr>
          <a:lstStyle/>
          <a:p>
            <a:pPr algn="l">
              <a:lnSpc>
                <a:spcPts val="4340"/>
              </a:lnSpc>
            </a:pPr>
          </a:p>
        </p:txBody>
      </p:sp>
      <p:sp>
        <p:nvSpPr>
          <p:cNvPr name="TextBox 10" id="10"/>
          <p:cNvSpPr txBox="true"/>
          <p:nvPr/>
        </p:nvSpPr>
        <p:spPr>
          <a:xfrm rot="0">
            <a:off x="1028700" y="2590800"/>
            <a:ext cx="16230600" cy="5053572"/>
          </a:xfrm>
          <a:prstGeom prst="rect">
            <a:avLst/>
          </a:prstGeom>
        </p:spPr>
        <p:txBody>
          <a:bodyPr anchor="t" rtlCol="false" tIns="0" lIns="0" bIns="0" rIns="0">
            <a:spAutoFit/>
          </a:bodyPr>
          <a:lstStyle/>
          <a:p>
            <a:pPr algn="just">
              <a:lnSpc>
                <a:spcPts val="4431"/>
              </a:lnSpc>
            </a:pPr>
            <a:r>
              <a:rPr lang="en-US" sz="3165">
                <a:solidFill>
                  <a:srgbClr val="000000"/>
                </a:solidFill>
                <a:latin typeface="Roboto"/>
                <a:ea typeface="Roboto"/>
                <a:cs typeface="Roboto"/>
                <a:sym typeface="Roboto"/>
              </a:rPr>
              <a:t>1.Các công cụ truyền thống thiếu khả năng </a:t>
            </a:r>
            <a:r>
              <a:rPr lang="en-US" sz="3165" b="true">
                <a:solidFill>
                  <a:srgbClr val="000000"/>
                </a:solidFill>
                <a:latin typeface="Roboto Bold"/>
                <a:ea typeface="Roboto Bold"/>
                <a:cs typeface="Roboto Bold"/>
                <a:sym typeface="Roboto Bold"/>
              </a:rPr>
              <a:t>phân tích</a:t>
            </a:r>
            <a:r>
              <a:rPr lang="en-US" sz="3165">
                <a:solidFill>
                  <a:srgbClr val="000000"/>
                </a:solidFill>
                <a:latin typeface="Roboto"/>
                <a:ea typeface="Roboto"/>
                <a:cs typeface="Roboto"/>
                <a:sym typeface="Roboto"/>
              </a:rPr>
              <a:t> và </a:t>
            </a:r>
            <a:r>
              <a:rPr lang="en-US" sz="3165" b="true">
                <a:solidFill>
                  <a:srgbClr val="000000"/>
                </a:solidFill>
                <a:latin typeface="Roboto Bold"/>
                <a:ea typeface="Roboto Bold"/>
                <a:cs typeface="Roboto Bold"/>
                <a:sym typeface="Roboto Bold"/>
              </a:rPr>
              <a:t>trực quan hóa</a:t>
            </a:r>
            <a:r>
              <a:rPr lang="en-US" sz="3165">
                <a:solidFill>
                  <a:srgbClr val="000000"/>
                </a:solidFill>
                <a:latin typeface="Roboto"/>
                <a:ea typeface="Roboto"/>
                <a:cs typeface="Roboto"/>
                <a:sym typeface="Roboto"/>
              </a:rPr>
              <a:t> các cuộc tấn công</a:t>
            </a:r>
          </a:p>
          <a:p>
            <a:pPr algn="just">
              <a:lnSpc>
                <a:spcPts val="4431"/>
              </a:lnSpc>
            </a:pPr>
            <a:r>
              <a:rPr lang="en-US" sz="3165">
                <a:solidFill>
                  <a:srgbClr val="000000"/>
                </a:solidFill>
                <a:latin typeface="Roboto"/>
                <a:ea typeface="Roboto"/>
                <a:cs typeface="Roboto"/>
                <a:sym typeface="Roboto"/>
              </a:rPr>
              <a:t> </a:t>
            </a:r>
          </a:p>
          <a:p>
            <a:pPr algn="just">
              <a:lnSpc>
                <a:spcPts val="4431"/>
              </a:lnSpc>
            </a:pPr>
            <a:r>
              <a:rPr lang="en-US" sz="3165">
                <a:solidFill>
                  <a:srgbClr val="000000"/>
                </a:solidFill>
                <a:latin typeface="Roboto"/>
                <a:ea typeface="Roboto"/>
                <a:cs typeface="Roboto"/>
                <a:sym typeface="Roboto"/>
              </a:rPr>
              <a:t>2.</a:t>
            </a:r>
            <a:r>
              <a:rPr lang="en-US" sz="3165">
                <a:solidFill>
                  <a:srgbClr val="000000"/>
                </a:solidFill>
                <a:latin typeface="Roboto"/>
                <a:ea typeface="Roboto"/>
                <a:cs typeface="Roboto"/>
                <a:sym typeface="Roboto"/>
              </a:rPr>
              <a:t>Các sản phẩm NDR hiện nay có </a:t>
            </a:r>
            <a:r>
              <a:rPr lang="en-US" b="true" sz="3165">
                <a:solidFill>
                  <a:srgbClr val="000000"/>
                </a:solidFill>
                <a:latin typeface="Roboto Bold"/>
                <a:ea typeface="Roboto Bold"/>
                <a:cs typeface="Roboto Bold"/>
                <a:sym typeface="Roboto Bold"/>
              </a:rPr>
              <a:t>chi phí cao</a:t>
            </a:r>
            <a:r>
              <a:rPr lang="en-US" sz="3165">
                <a:solidFill>
                  <a:srgbClr val="000000"/>
                </a:solidFill>
                <a:latin typeface="Roboto"/>
                <a:ea typeface="Roboto"/>
                <a:cs typeface="Roboto"/>
                <a:sym typeface="Roboto"/>
              </a:rPr>
              <a:t>, </a:t>
            </a:r>
            <a:r>
              <a:rPr lang="en-US" b="true" sz="3165">
                <a:solidFill>
                  <a:srgbClr val="000000"/>
                </a:solidFill>
                <a:latin typeface="Roboto Bold"/>
                <a:ea typeface="Roboto Bold"/>
                <a:cs typeface="Roboto Bold"/>
                <a:sym typeface="Roboto Bold"/>
              </a:rPr>
              <a:t>không phù hợp</a:t>
            </a:r>
            <a:r>
              <a:rPr lang="en-US" sz="3165">
                <a:solidFill>
                  <a:srgbClr val="000000"/>
                </a:solidFill>
                <a:latin typeface="Roboto"/>
                <a:ea typeface="Roboto"/>
                <a:cs typeface="Roboto"/>
                <a:sym typeface="Roboto"/>
              </a:rPr>
              <a:t> với doanh nghiệp </a:t>
            </a:r>
            <a:r>
              <a:rPr lang="en-US" b="true" sz="3165">
                <a:solidFill>
                  <a:srgbClr val="000000"/>
                </a:solidFill>
                <a:latin typeface="Roboto Bold"/>
                <a:ea typeface="Roboto Bold"/>
                <a:cs typeface="Roboto Bold"/>
                <a:sym typeface="Roboto Bold"/>
              </a:rPr>
              <a:t>vừa và nhỏ</a:t>
            </a:r>
          </a:p>
          <a:p>
            <a:pPr algn="just">
              <a:lnSpc>
                <a:spcPts val="4431"/>
              </a:lnSpc>
            </a:pPr>
          </a:p>
          <a:p>
            <a:pPr algn="just">
              <a:lnSpc>
                <a:spcPts val="4431"/>
              </a:lnSpc>
            </a:pPr>
            <a:r>
              <a:rPr lang="en-US" sz="3165">
                <a:solidFill>
                  <a:srgbClr val="000000"/>
                </a:solidFill>
                <a:latin typeface="Roboto"/>
                <a:ea typeface="Roboto"/>
                <a:cs typeface="Roboto"/>
                <a:sym typeface="Roboto"/>
              </a:rPr>
              <a:t>3. Log chỉ đến từ một nguồn thiếu sự khách quan, tổng quát.</a:t>
            </a:r>
          </a:p>
          <a:p>
            <a:pPr algn="just">
              <a:lnSpc>
                <a:spcPts val="4431"/>
              </a:lnSpc>
            </a:pPr>
          </a:p>
          <a:p>
            <a:pPr algn="just">
              <a:lnSpc>
                <a:spcPts val="4431"/>
              </a:lnSpc>
            </a:pPr>
            <a:r>
              <a:rPr lang="en-US" sz="3165">
                <a:solidFill>
                  <a:srgbClr val="000000"/>
                </a:solidFill>
                <a:latin typeface="Roboto"/>
                <a:ea typeface="Roboto"/>
                <a:cs typeface="Roboto"/>
                <a:sym typeface="Roboto"/>
              </a:rPr>
              <a:t>4. Thiếu khả năng giám sát </a:t>
            </a:r>
            <a:r>
              <a:rPr lang="en-US" b="true" sz="3165">
                <a:solidFill>
                  <a:srgbClr val="000000"/>
                </a:solidFill>
                <a:latin typeface="Roboto Bold"/>
                <a:ea typeface="Roboto Bold"/>
                <a:cs typeface="Roboto Bold"/>
                <a:sym typeface="Roboto Bold"/>
              </a:rPr>
              <a:t>toàn bộ</a:t>
            </a:r>
            <a:r>
              <a:rPr lang="en-US" sz="3165">
                <a:solidFill>
                  <a:srgbClr val="000000"/>
                </a:solidFill>
                <a:latin typeface="Roboto"/>
                <a:ea typeface="Roboto"/>
                <a:cs typeface="Roboto"/>
                <a:sym typeface="Roboto"/>
              </a:rPr>
              <a:t> lưu lượng mạng và</a:t>
            </a:r>
            <a:r>
              <a:rPr lang="en-US" b="true" sz="3165">
                <a:solidFill>
                  <a:srgbClr val="000000"/>
                </a:solidFill>
                <a:latin typeface="Roboto Bold"/>
                <a:ea typeface="Roboto Bold"/>
                <a:cs typeface="Roboto Bold"/>
                <a:sym typeface="Roboto Bold"/>
              </a:rPr>
              <a:t> kết hợp</a:t>
            </a:r>
            <a:r>
              <a:rPr lang="en-US" sz="3165">
                <a:solidFill>
                  <a:srgbClr val="000000"/>
                </a:solidFill>
                <a:latin typeface="Roboto"/>
                <a:ea typeface="Roboto"/>
                <a:cs typeface="Roboto"/>
                <a:sym typeface="Roboto"/>
              </a:rPr>
              <a:t> với các công cụ khác.</a:t>
            </a:r>
          </a:p>
          <a:p>
            <a:pPr algn="just">
              <a:lnSpc>
                <a:spcPts val="4431"/>
              </a:lnSpc>
            </a:pPr>
          </a:p>
          <a:p>
            <a:pPr algn="just">
              <a:lnSpc>
                <a:spcPts val="4431"/>
              </a:lnSpc>
            </a:pPr>
            <a:r>
              <a:rPr lang="en-US" sz="3165">
                <a:solidFill>
                  <a:srgbClr val="000000"/>
                </a:solidFill>
                <a:latin typeface="Roboto"/>
                <a:ea typeface="Roboto"/>
                <a:cs typeface="Roboto"/>
                <a:sym typeface="Roboto"/>
              </a:rPr>
              <a:t>5. Hệ thống </a:t>
            </a:r>
            <a:r>
              <a:rPr lang="en-US" b="true" sz="3165">
                <a:solidFill>
                  <a:srgbClr val="000000"/>
                </a:solidFill>
                <a:latin typeface="Roboto Bold"/>
                <a:ea typeface="Roboto Bold"/>
                <a:cs typeface="Roboto Bold"/>
                <a:sym typeface="Roboto Bold"/>
              </a:rPr>
              <a:t>có cảnh báo</a:t>
            </a:r>
            <a:r>
              <a:rPr lang="en-US" sz="3165">
                <a:solidFill>
                  <a:srgbClr val="000000"/>
                </a:solidFill>
                <a:latin typeface="Roboto"/>
                <a:ea typeface="Roboto"/>
                <a:cs typeface="Roboto"/>
                <a:sym typeface="Roboto"/>
              </a:rPr>
              <a:t> nhưng </a:t>
            </a:r>
            <a:r>
              <a:rPr lang="en-US" b="true" sz="3165">
                <a:solidFill>
                  <a:srgbClr val="000000"/>
                </a:solidFill>
                <a:latin typeface="Roboto Bold"/>
                <a:ea typeface="Roboto Bold"/>
                <a:cs typeface="Roboto Bold"/>
                <a:sym typeface="Roboto Bold"/>
              </a:rPr>
              <a:t>thiếu phản ứng</a:t>
            </a:r>
            <a:r>
              <a:rPr lang="en-US" sz="3165">
                <a:solidFill>
                  <a:srgbClr val="000000"/>
                </a:solidFill>
                <a:latin typeface="Roboto"/>
                <a:ea typeface="Roboto"/>
                <a:cs typeface="Roboto"/>
                <a:sym typeface="Roboto"/>
              </a:rPr>
              <a:t> và phản ứng kịp thời.</a:t>
            </a:r>
          </a:p>
        </p:txBody>
      </p:sp>
      <p:sp>
        <p:nvSpPr>
          <p:cNvPr name="TextBox 11" id="11"/>
          <p:cNvSpPr txBox="true"/>
          <p:nvPr/>
        </p:nvSpPr>
        <p:spPr>
          <a:xfrm rot="0">
            <a:off x="17589148" y="9737049"/>
            <a:ext cx="224473" cy="543543"/>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3" id="3"/>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20</a:t>
            </a:r>
          </a:p>
        </p:txBody>
      </p:sp>
      <p:sp>
        <p:nvSpPr>
          <p:cNvPr name="TextBox 4" id="4"/>
          <p:cNvSpPr txBox="true"/>
          <p:nvPr/>
        </p:nvSpPr>
        <p:spPr>
          <a:xfrm rot="0">
            <a:off x="-554450" y="2027532"/>
            <a:ext cx="16062921" cy="596235"/>
          </a:xfrm>
          <a:prstGeom prst="rect">
            <a:avLst/>
          </a:prstGeom>
        </p:spPr>
        <p:txBody>
          <a:bodyPr anchor="t" rtlCol="false" tIns="0" lIns="0" bIns="0" rIns="0">
            <a:spAutoFit/>
          </a:bodyPr>
          <a:lstStyle/>
          <a:p>
            <a:pPr algn="ctr">
              <a:lnSpc>
                <a:spcPts val="4936"/>
              </a:lnSpc>
              <a:spcBef>
                <a:spcPct val="0"/>
              </a:spcBef>
            </a:pPr>
            <a:r>
              <a:rPr lang="en-US" sz="3526">
                <a:solidFill>
                  <a:srgbClr val="000000"/>
                </a:solidFill>
                <a:latin typeface="Alatsi"/>
                <a:ea typeface="Alatsi"/>
                <a:cs typeface="Alatsi"/>
                <a:sym typeface="Alatsi"/>
              </a:rPr>
              <a:t>Kịch bản 1: Phát hiện tấn công DoS, DDoS SYN flood (Alert từ IDS AI - based)</a:t>
            </a:r>
          </a:p>
        </p:txBody>
      </p:sp>
      <p:sp>
        <p:nvSpPr>
          <p:cNvPr name="TextBox 5" id="5"/>
          <p:cNvSpPr txBox="true"/>
          <p:nvPr/>
        </p:nvSpPr>
        <p:spPr>
          <a:xfrm rot="0">
            <a:off x="-1422519" y="3338142"/>
            <a:ext cx="13684250" cy="596235"/>
          </a:xfrm>
          <a:prstGeom prst="rect">
            <a:avLst/>
          </a:prstGeom>
        </p:spPr>
        <p:txBody>
          <a:bodyPr anchor="t" rtlCol="false" tIns="0" lIns="0" bIns="0" rIns="0">
            <a:spAutoFit/>
          </a:bodyPr>
          <a:lstStyle/>
          <a:p>
            <a:pPr algn="ctr">
              <a:lnSpc>
                <a:spcPts val="4936"/>
              </a:lnSpc>
            </a:pPr>
            <a:r>
              <a:rPr lang="en-US" sz="3526">
                <a:solidFill>
                  <a:srgbClr val="000000"/>
                </a:solidFill>
                <a:latin typeface="Alatsi"/>
                <a:ea typeface="Alatsi"/>
                <a:cs typeface="Alatsi"/>
                <a:sym typeface="Alatsi"/>
              </a:rPr>
              <a:t>Kịch bản 2: Phát hiện tấn công XSS (Alert từ Suricata)</a:t>
            </a:r>
          </a:p>
        </p:txBody>
      </p:sp>
      <p:sp>
        <p:nvSpPr>
          <p:cNvPr name="TextBox 6" id="6"/>
          <p:cNvSpPr txBox="true"/>
          <p:nvPr/>
        </p:nvSpPr>
        <p:spPr>
          <a:xfrm rot="0">
            <a:off x="381228" y="4807931"/>
            <a:ext cx="11880503"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Kịch bản 3: Phát hiện tấn công Brute Force (Alert từ Suricata) </a:t>
            </a:r>
          </a:p>
        </p:txBody>
      </p:sp>
      <p:sp>
        <p:nvSpPr>
          <p:cNvPr name="TextBox 7" id="7"/>
          <p:cNvSpPr txBox="true"/>
          <p:nvPr/>
        </p:nvSpPr>
        <p:spPr>
          <a:xfrm rot="0">
            <a:off x="381228" y="6126769"/>
            <a:ext cx="16702947" cy="123311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Kịch bản 4: Phát hiện các kết nối bất thường có khả năng là Data exfiltration (Alert từ Zeek)</a:t>
            </a:r>
          </a:p>
        </p:txBody>
      </p:sp>
      <p:sp>
        <p:nvSpPr>
          <p:cNvPr name="TextBox 8" id="8"/>
          <p:cNvSpPr txBox="true"/>
          <p:nvPr/>
        </p:nvSpPr>
        <p:spPr>
          <a:xfrm rot="0">
            <a:off x="381228" y="8017107"/>
            <a:ext cx="11737777"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Kịch bản 5: Phát hiện tấn công DNS Tunneling (Alert từ Zeek)</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871944"/>
            <a:ext cx="16212450" cy="7396931"/>
          </a:xfrm>
          <a:custGeom>
            <a:avLst/>
            <a:gdLst/>
            <a:ahLst/>
            <a:cxnLst/>
            <a:rect r="r" b="b" t="t" l="l"/>
            <a:pathLst>
              <a:path h="7396931" w="16212450">
                <a:moveTo>
                  <a:pt x="0" y="0"/>
                </a:moveTo>
                <a:lnTo>
                  <a:pt x="16212450" y="0"/>
                </a:lnTo>
                <a:lnTo>
                  <a:pt x="16212450" y="7396930"/>
                </a:lnTo>
                <a:lnTo>
                  <a:pt x="0" y="7396930"/>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499056" y="2161147"/>
            <a:ext cx="16051174" cy="557473"/>
          </a:xfrm>
          <a:prstGeom prst="rect">
            <a:avLst/>
          </a:prstGeom>
        </p:spPr>
        <p:txBody>
          <a:bodyPr anchor="t" rtlCol="false" tIns="0" lIns="0" bIns="0" rIns="0">
            <a:spAutoFit/>
          </a:bodyPr>
          <a:lstStyle/>
          <a:p>
            <a:pPr algn="l" marL="685971" indent="-342985" lvl="1">
              <a:lnSpc>
                <a:spcPts val="4448"/>
              </a:lnSpc>
              <a:spcBef>
                <a:spcPct val="0"/>
              </a:spcBef>
              <a:buFont typeface="Arial"/>
              <a:buChar char="•"/>
            </a:pPr>
            <a:r>
              <a:rPr lang="en-US" sz="3177">
                <a:solidFill>
                  <a:srgbClr val="000000"/>
                </a:solidFill>
                <a:latin typeface="Roboto"/>
                <a:ea typeface="Roboto"/>
                <a:cs typeface="Roboto"/>
                <a:sym typeface="Roboto"/>
              </a:rPr>
              <a:t>Từ máy attacker thực hiện mô phỏng tấn công DoS bằng hping3 đến máy client</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21</a:t>
            </a:r>
          </a:p>
        </p:txBody>
      </p:sp>
      <p:sp>
        <p:nvSpPr>
          <p:cNvPr name="TextBox 6" id="6"/>
          <p:cNvSpPr txBox="true"/>
          <p:nvPr/>
        </p:nvSpPr>
        <p:spPr>
          <a:xfrm rot="0">
            <a:off x="838337" y="1469662"/>
            <a:ext cx="7877440" cy="596235"/>
          </a:xfrm>
          <a:prstGeom prst="rect">
            <a:avLst/>
          </a:prstGeom>
        </p:spPr>
        <p:txBody>
          <a:bodyPr anchor="t" rtlCol="false" tIns="0" lIns="0" bIns="0" rIns="0">
            <a:spAutoFit/>
          </a:bodyPr>
          <a:lstStyle/>
          <a:p>
            <a:pPr algn="ctr">
              <a:lnSpc>
                <a:spcPts val="4936"/>
              </a:lnSpc>
              <a:spcBef>
                <a:spcPct val="0"/>
              </a:spcBef>
            </a:pPr>
            <a:r>
              <a:rPr lang="en-US" sz="3526">
                <a:solidFill>
                  <a:srgbClr val="000000"/>
                </a:solidFill>
                <a:latin typeface="Alatsi"/>
                <a:ea typeface="Alatsi"/>
                <a:cs typeface="Alatsi"/>
                <a:sym typeface="Alatsi"/>
              </a:rPr>
              <a:t>1. Phát hiện tấn công DoS,DDoS SYN flood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8080" y="3568657"/>
            <a:ext cx="16091840" cy="6718343"/>
          </a:xfrm>
          <a:custGeom>
            <a:avLst/>
            <a:gdLst/>
            <a:ahLst/>
            <a:cxnLst/>
            <a:rect r="r" b="b" t="t" l="l"/>
            <a:pathLst>
              <a:path h="6718343" w="16091840">
                <a:moveTo>
                  <a:pt x="0" y="0"/>
                </a:moveTo>
                <a:lnTo>
                  <a:pt x="16091840" y="0"/>
                </a:lnTo>
                <a:lnTo>
                  <a:pt x="16091840" y="6718343"/>
                </a:lnTo>
                <a:lnTo>
                  <a:pt x="0" y="6718343"/>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93314" y="2365938"/>
            <a:ext cx="17165986" cy="1119448"/>
          </a:xfrm>
          <a:prstGeom prst="rect">
            <a:avLst/>
          </a:prstGeom>
        </p:spPr>
        <p:txBody>
          <a:bodyPr anchor="t" rtlCol="false" tIns="0" lIns="0" bIns="0" rIns="0">
            <a:spAutoFit/>
          </a:bodyPr>
          <a:lstStyle/>
          <a:p>
            <a:pPr algn="just" marL="685971" indent="-342985" lvl="1">
              <a:lnSpc>
                <a:spcPts val="4448"/>
              </a:lnSpc>
              <a:spcBef>
                <a:spcPct val="0"/>
              </a:spcBef>
              <a:buFont typeface="Arial"/>
              <a:buChar char="•"/>
            </a:pPr>
            <a:r>
              <a:rPr lang="en-US" sz="3177">
                <a:solidFill>
                  <a:srgbClr val="000000"/>
                </a:solidFill>
                <a:latin typeface="Roboto"/>
                <a:ea typeface="Roboto"/>
                <a:cs typeface="Roboto"/>
                <a:sym typeface="Roboto"/>
              </a:rPr>
              <a:t>Nội dung log sau khi đẩy lên cho elastic, có thể thấy nguồn đến từ module ids và file log ddos_attack.json</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22</a:t>
            </a:r>
          </a:p>
        </p:txBody>
      </p:sp>
      <p:sp>
        <p:nvSpPr>
          <p:cNvPr name="TextBox 6" id="6"/>
          <p:cNvSpPr txBox="true"/>
          <p:nvPr/>
        </p:nvSpPr>
        <p:spPr>
          <a:xfrm rot="0">
            <a:off x="461406" y="1477773"/>
            <a:ext cx="7877440" cy="596235"/>
          </a:xfrm>
          <a:prstGeom prst="rect">
            <a:avLst/>
          </a:prstGeom>
        </p:spPr>
        <p:txBody>
          <a:bodyPr anchor="t" rtlCol="false" tIns="0" lIns="0" bIns="0" rIns="0">
            <a:spAutoFit/>
          </a:bodyPr>
          <a:lstStyle/>
          <a:p>
            <a:pPr algn="ctr">
              <a:lnSpc>
                <a:spcPts val="4936"/>
              </a:lnSpc>
              <a:spcBef>
                <a:spcPct val="0"/>
              </a:spcBef>
            </a:pPr>
            <a:r>
              <a:rPr lang="en-US" sz="3526">
                <a:solidFill>
                  <a:srgbClr val="000000"/>
                </a:solidFill>
                <a:latin typeface="Alatsi"/>
                <a:ea typeface="Alatsi"/>
                <a:cs typeface="Alatsi"/>
                <a:sym typeface="Alatsi"/>
              </a:rPr>
              <a:t>1. Phát hiện tấn công DoS,DDoS SYN flood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11786"/>
            <a:ext cx="18288000" cy="2491740"/>
          </a:xfrm>
          <a:custGeom>
            <a:avLst/>
            <a:gdLst/>
            <a:ahLst/>
            <a:cxnLst/>
            <a:rect r="r" b="b" t="t" l="l"/>
            <a:pathLst>
              <a:path h="2491740" w="18288000">
                <a:moveTo>
                  <a:pt x="0" y="0"/>
                </a:moveTo>
                <a:lnTo>
                  <a:pt x="18288000" y="0"/>
                </a:lnTo>
                <a:lnTo>
                  <a:pt x="18288000" y="2491740"/>
                </a:lnTo>
                <a:lnTo>
                  <a:pt x="0" y="2491740"/>
                </a:lnTo>
                <a:lnTo>
                  <a:pt x="0" y="0"/>
                </a:lnTo>
                <a:close/>
              </a:path>
            </a:pathLst>
          </a:custGeom>
          <a:blipFill>
            <a:blip r:embed="rId2"/>
            <a:stretch>
              <a:fillRect l="0" t="0" r="0" b="0"/>
            </a:stretch>
          </a:blipFill>
        </p:spPr>
      </p:sp>
      <p:sp>
        <p:nvSpPr>
          <p:cNvPr name="Freeform 3" id="3"/>
          <p:cNvSpPr/>
          <p:nvPr/>
        </p:nvSpPr>
        <p:spPr>
          <a:xfrm flipH="false" flipV="false" rot="0">
            <a:off x="9024179" y="2333532"/>
            <a:ext cx="9263821" cy="5378254"/>
          </a:xfrm>
          <a:custGeom>
            <a:avLst/>
            <a:gdLst/>
            <a:ahLst/>
            <a:cxnLst/>
            <a:rect r="r" b="b" t="t" l="l"/>
            <a:pathLst>
              <a:path h="5378254" w="9263821">
                <a:moveTo>
                  <a:pt x="0" y="0"/>
                </a:moveTo>
                <a:lnTo>
                  <a:pt x="9263821" y="0"/>
                </a:lnTo>
                <a:lnTo>
                  <a:pt x="9263821" y="5378254"/>
                </a:lnTo>
                <a:lnTo>
                  <a:pt x="0" y="5378254"/>
                </a:lnTo>
                <a:lnTo>
                  <a:pt x="0" y="0"/>
                </a:lnTo>
                <a:close/>
              </a:path>
            </a:pathLst>
          </a:custGeom>
          <a:blipFill>
            <a:blip r:embed="rId3"/>
            <a:stretch>
              <a:fillRect l="-4577" t="0" r="-22322" b="0"/>
            </a:stretch>
          </a:blipFill>
        </p:spPr>
      </p:sp>
      <p:sp>
        <p:nvSpPr>
          <p:cNvPr name="TextBox 4" id="4"/>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5" id="5"/>
          <p:cNvSpPr txBox="true"/>
          <p:nvPr/>
        </p:nvSpPr>
        <p:spPr>
          <a:xfrm rot="0">
            <a:off x="461406" y="1477773"/>
            <a:ext cx="7877440" cy="596235"/>
          </a:xfrm>
          <a:prstGeom prst="rect">
            <a:avLst/>
          </a:prstGeom>
        </p:spPr>
        <p:txBody>
          <a:bodyPr anchor="t" rtlCol="false" tIns="0" lIns="0" bIns="0" rIns="0">
            <a:spAutoFit/>
          </a:bodyPr>
          <a:lstStyle/>
          <a:p>
            <a:pPr algn="ctr">
              <a:lnSpc>
                <a:spcPts val="4936"/>
              </a:lnSpc>
              <a:spcBef>
                <a:spcPct val="0"/>
              </a:spcBef>
            </a:pPr>
            <a:r>
              <a:rPr lang="en-US" sz="3526">
                <a:solidFill>
                  <a:srgbClr val="000000"/>
                </a:solidFill>
                <a:latin typeface="Alatsi"/>
                <a:ea typeface="Alatsi"/>
                <a:cs typeface="Alatsi"/>
                <a:sym typeface="Alatsi"/>
              </a:rPr>
              <a:t>1. Phát hiện tấn công DoS,DDoS SYN flood </a:t>
            </a:r>
          </a:p>
        </p:txBody>
      </p:sp>
      <p:sp>
        <p:nvSpPr>
          <p:cNvPr name="TextBox 6" id="6"/>
          <p:cNvSpPr txBox="true"/>
          <p:nvPr/>
        </p:nvSpPr>
        <p:spPr>
          <a:xfrm rot="0">
            <a:off x="173305" y="2413054"/>
            <a:ext cx="7647709" cy="1119448"/>
          </a:xfrm>
          <a:prstGeom prst="rect">
            <a:avLst/>
          </a:prstGeom>
        </p:spPr>
        <p:txBody>
          <a:bodyPr anchor="t" rtlCol="false" tIns="0" lIns="0" bIns="0" rIns="0">
            <a:spAutoFit/>
          </a:bodyPr>
          <a:lstStyle/>
          <a:p>
            <a:pPr algn="just" marL="685971" indent="-342985" lvl="1">
              <a:lnSpc>
                <a:spcPts val="4448"/>
              </a:lnSpc>
              <a:spcBef>
                <a:spcPct val="0"/>
              </a:spcBef>
              <a:buFont typeface="Arial"/>
              <a:buChar char="•"/>
            </a:pPr>
            <a:r>
              <a:rPr lang="en-US" sz="3177">
                <a:solidFill>
                  <a:srgbClr val="000000"/>
                </a:solidFill>
                <a:latin typeface="Roboto"/>
                <a:ea typeface="Roboto"/>
                <a:cs typeface="Roboto"/>
                <a:sym typeface="Roboto"/>
              </a:rPr>
              <a:t>Kết quả chạy của các script chặn ip và gửi mail alert</a:t>
            </a:r>
          </a:p>
        </p:txBody>
      </p:sp>
      <p:sp>
        <p:nvSpPr>
          <p:cNvPr name="TextBox 7" id="7"/>
          <p:cNvSpPr txBox="true"/>
          <p:nvPr/>
        </p:nvSpPr>
        <p:spPr>
          <a:xfrm rot="0">
            <a:off x="17678033" y="142288"/>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555076" y="3360226"/>
            <a:ext cx="12178944" cy="6926774"/>
          </a:xfrm>
          <a:custGeom>
            <a:avLst/>
            <a:gdLst/>
            <a:ahLst/>
            <a:cxnLst/>
            <a:rect r="r" b="b" t="t" l="l"/>
            <a:pathLst>
              <a:path h="6926774" w="12178944">
                <a:moveTo>
                  <a:pt x="0" y="0"/>
                </a:moveTo>
                <a:lnTo>
                  <a:pt x="12178944" y="0"/>
                </a:lnTo>
                <a:lnTo>
                  <a:pt x="12178944" y="6926774"/>
                </a:lnTo>
                <a:lnTo>
                  <a:pt x="0" y="6926774"/>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643702" y="2364934"/>
            <a:ext cx="15871748" cy="1101694"/>
          </a:xfrm>
          <a:prstGeom prst="rect">
            <a:avLst/>
          </a:prstGeom>
        </p:spPr>
        <p:txBody>
          <a:bodyPr anchor="t" rtlCol="false" tIns="0" lIns="0" bIns="0" rIns="0">
            <a:spAutoFit/>
          </a:bodyPr>
          <a:lstStyle/>
          <a:p>
            <a:pPr algn="just"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Tạo 1 script python dùng để thực hiện mô phỏng các tấn công vào Web DVWA trên máy server</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25</a:t>
            </a:r>
          </a:p>
        </p:txBody>
      </p:sp>
      <p:sp>
        <p:nvSpPr>
          <p:cNvPr name="TextBox 6" id="6"/>
          <p:cNvSpPr txBox="true"/>
          <p:nvPr/>
        </p:nvSpPr>
        <p:spPr>
          <a:xfrm rot="0">
            <a:off x="-1046408" y="1522586"/>
            <a:ext cx="8645390" cy="596235"/>
          </a:xfrm>
          <a:prstGeom prst="rect">
            <a:avLst/>
          </a:prstGeom>
        </p:spPr>
        <p:txBody>
          <a:bodyPr anchor="t" rtlCol="false" tIns="0" lIns="0" bIns="0" rIns="0">
            <a:spAutoFit/>
          </a:bodyPr>
          <a:lstStyle/>
          <a:p>
            <a:pPr algn="ctr">
              <a:lnSpc>
                <a:spcPts val="4936"/>
              </a:lnSpc>
            </a:pPr>
            <a:r>
              <a:rPr lang="en-US" sz="3526">
                <a:solidFill>
                  <a:srgbClr val="000000"/>
                </a:solidFill>
                <a:latin typeface="Alatsi"/>
                <a:ea typeface="Alatsi"/>
                <a:cs typeface="Alatsi"/>
                <a:sym typeface="Alatsi"/>
              </a:rPr>
              <a:t>2. Phát hiện tấn công XSS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555076" y="3360226"/>
            <a:ext cx="12178944" cy="6926774"/>
          </a:xfrm>
          <a:custGeom>
            <a:avLst/>
            <a:gdLst/>
            <a:ahLst/>
            <a:cxnLst/>
            <a:rect r="r" b="b" t="t" l="l"/>
            <a:pathLst>
              <a:path h="6926774" w="12178944">
                <a:moveTo>
                  <a:pt x="0" y="0"/>
                </a:moveTo>
                <a:lnTo>
                  <a:pt x="12178944" y="0"/>
                </a:lnTo>
                <a:lnTo>
                  <a:pt x="12178944" y="6926774"/>
                </a:lnTo>
                <a:lnTo>
                  <a:pt x="0" y="6926774"/>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643702" y="2537694"/>
            <a:ext cx="15871748" cy="110169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Tạo 1 script python dùng để thực hiện mô phỏng các tấn công vào Web DVWA trên máy server</a:t>
            </a:r>
          </a:p>
        </p:txBody>
      </p:sp>
      <p:sp>
        <p:nvSpPr>
          <p:cNvPr name="TextBox 5" id="5"/>
          <p:cNvSpPr txBox="true"/>
          <p:nvPr/>
        </p:nvSpPr>
        <p:spPr>
          <a:xfrm rot="0">
            <a:off x="-1046408" y="1522586"/>
            <a:ext cx="8645390" cy="596235"/>
          </a:xfrm>
          <a:prstGeom prst="rect">
            <a:avLst/>
          </a:prstGeom>
        </p:spPr>
        <p:txBody>
          <a:bodyPr anchor="t" rtlCol="false" tIns="0" lIns="0" bIns="0" rIns="0">
            <a:spAutoFit/>
          </a:bodyPr>
          <a:lstStyle/>
          <a:p>
            <a:pPr algn="ctr">
              <a:lnSpc>
                <a:spcPts val="4936"/>
              </a:lnSpc>
            </a:pPr>
            <a:r>
              <a:rPr lang="en-US" sz="3526">
                <a:solidFill>
                  <a:srgbClr val="000000"/>
                </a:solidFill>
                <a:latin typeface="Alatsi"/>
                <a:ea typeface="Alatsi"/>
                <a:cs typeface="Alatsi"/>
                <a:sym typeface="Alatsi"/>
              </a:rPr>
              <a:t>2. Phát hiện tấn công XSS</a:t>
            </a:r>
          </a:p>
        </p:txBody>
      </p:sp>
      <p:sp>
        <p:nvSpPr>
          <p:cNvPr name="Freeform 6" id="6"/>
          <p:cNvSpPr/>
          <p:nvPr/>
        </p:nvSpPr>
        <p:spPr>
          <a:xfrm flipH="false" flipV="false" rot="0">
            <a:off x="5108543" y="1028700"/>
            <a:ext cx="8851010" cy="9199686"/>
          </a:xfrm>
          <a:custGeom>
            <a:avLst/>
            <a:gdLst/>
            <a:ahLst/>
            <a:cxnLst/>
            <a:rect r="r" b="b" t="t" l="l"/>
            <a:pathLst>
              <a:path h="9199686" w="8851010">
                <a:moveTo>
                  <a:pt x="0" y="0"/>
                </a:moveTo>
                <a:lnTo>
                  <a:pt x="8851010" y="0"/>
                </a:lnTo>
                <a:lnTo>
                  <a:pt x="8851010" y="9199686"/>
                </a:lnTo>
                <a:lnTo>
                  <a:pt x="0" y="9199686"/>
                </a:lnTo>
                <a:lnTo>
                  <a:pt x="0" y="0"/>
                </a:lnTo>
                <a:close/>
              </a:path>
            </a:pathLst>
          </a:custGeom>
          <a:blipFill>
            <a:blip r:embed="rId3"/>
            <a:stretch>
              <a:fillRect l="0" t="0" r="0" b="0"/>
            </a:stretch>
          </a:blipFill>
        </p:spPr>
      </p:sp>
      <p:sp>
        <p:nvSpPr>
          <p:cNvPr name="TextBox 7" id="7"/>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433174" y="3155055"/>
            <a:ext cx="17402601" cy="5242534"/>
          </a:xfrm>
          <a:custGeom>
            <a:avLst/>
            <a:gdLst/>
            <a:ahLst/>
            <a:cxnLst/>
            <a:rect r="r" b="b" t="t" l="l"/>
            <a:pathLst>
              <a:path h="5242534" w="17402601">
                <a:moveTo>
                  <a:pt x="0" y="0"/>
                </a:moveTo>
                <a:lnTo>
                  <a:pt x="17402602" y="0"/>
                </a:lnTo>
                <a:lnTo>
                  <a:pt x="17402602" y="5242534"/>
                </a:lnTo>
                <a:lnTo>
                  <a:pt x="0" y="5242534"/>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659407" y="2261696"/>
            <a:ext cx="15871748"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Chạy script này trên máy attacker</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27</a:t>
            </a:r>
          </a:p>
        </p:txBody>
      </p:sp>
      <p:sp>
        <p:nvSpPr>
          <p:cNvPr name="TextBox 6" id="6"/>
          <p:cNvSpPr txBox="true"/>
          <p:nvPr/>
        </p:nvSpPr>
        <p:spPr>
          <a:xfrm rot="0">
            <a:off x="-1046408" y="1522586"/>
            <a:ext cx="8645390" cy="596235"/>
          </a:xfrm>
          <a:prstGeom prst="rect">
            <a:avLst/>
          </a:prstGeom>
        </p:spPr>
        <p:txBody>
          <a:bodyPr anchor="t" rtlCol="false" tIns="0" lIns="0" bIns="0" rIns="0">
            <a:spAutoFit/>
          </a:bodyPr>
          <a:lstStyle/>
          <a:p>
            <a:pPr algn="ctr">
              <a:lnSpc>
                <a:spcPts val="4936"/>
              </a:lnSpc>
            </a:pPr>
            <a:r>
              <a:rPr lang="en-US" sz="3526">
                <a:solidFill>
                  <a:srgbClr val="000000"/>
                </a:solidFill>
                <a:latin typeface="Alatsi"/>
                <a:ea typeface="Alatsi"/>
                <a:cs typeface="Alatsi"/>
                <a:sym typeface="Alatsi"/>
              </a:rPr>
              <a:t>2. Phát hiện tấn công XSS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11253" y="2711937"/>
            <a:ext cx="17665494" cy="8457355"/>
          </a:xfrm>
          <a:custGeom>
            <a:avLst/>
            <a:gdLst/>
            <a:ahLst/>
            <a:cxnLst/>
            <a:rect r="r" b="b" t="t" l="l"/>
            <a:pathLst>
              <a:path h="8457355" w="17665494">
                <a:moveTo>
                  <a:pt x="0" y="0"/>
                </a:moveTo>
                <a:lnTo>
                  <a:pt x="17665494" y="0"/>
                </a:lnTo>
                <a:lnTo>
                  <a:pt x="17665494" y="8457356"/>
                </a:lnTo>
                <a:lnTo>
                  <a:pt x="0" y="8457356"/>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643702" y="2042621"/>
            <a:ext cx="15871748"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Kết quả log hiển thị trên kibana</a:t>
            </a:r>
          </a:p>
        </p:txBody>
      </p:sp>
      <p:sp>
        <p:nvSpPr>
          <p:cNvPr name="TextBox 5" id="5"/>
          <p:cNvSpPr txBox="true"/>
          <p:nvPr/>
        </p:nvSpPr>
        <p:spPr>
          <a:xfrm rot="0">
            <a:off x="17758416" y="9755175"/>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28</a:t>
            </a:r>
          </a:p>
        </p:txBody>
      </p:sp>
      <p:sp>
        <p:nvSpPr>
          <p:cNvPr name="TextBox 6" id="6"/>
          <p:cNvSpPr txBox="true"/>
          <p:nvPr/>
        </p:nvSpPr>
        <p:spPr>
          <a:xfrm rot="0">
            <a:off x="-1046408" y="1522586"/>
            <a:ext cx="8645390" cy="596235"/>
          </a:xfrm>
          <a:prstGeom prst="rect">
            <a:avLst/>
          </a:prstGeom>
        </p:spPr>
        <p:txBody>
          <a:bodyPr anchor="t" rtlCol="false" tIns="0" lIns="0" bIns="0" rIns="0">
            <a:spAutoFit/>
          </a:bodyPr>
          <a:lstStyle/>
          <a:p>
            <a:pPr algn="ctr">
              <a:lnSpc>
                <a:spcPts val="4936"/>
              </a:lnSpc>
            </a:pPr>
            <a:r>
              <a:rPr lang="en-US" sz="3526">
                <a:solidFill>
                  <a:srgbClr val="000000"/>
                </a:solidFill>
                <a:latin typeface="Alatsi"/>
                <a:ea typeface="Alatsi"/>
                <a:cs typeface="Alatsi"/>
                <a:sym typeface="Alatsi"/>
              </a:rPr>
              <a:t>2. Phát hiện tấn công XSS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7950999" y="1589261"/>
            <a:ext cx="9855387" cy="5654529"/>
          </a:xfrm>
          <a:custGeom>
            <a:avLst/>
            <a:gdLst/>
            <a:ahLst/>
            <a:cxnLst/>
            <a:rect r="r" b="b" t="t" l="l"/>
            <a:pathLst>
              <a:path h="5654529" w="9855387">
                <a:moveTo>
                  <a:pt x="0" y="0"/>
                </a:moveTo>
                <a:lnTo>
                  <a:pt x="9855387" y="0"/>
                </a:lnTo>
                <a:lnTo>
                  <a:pt x="9855387" y="5654529"/>
                </a:lnTo>
                <a:lnTo>
                  <a:pt x="0" y="5654529"/>
                </a:lnTo>
                <a:lnTo>
                  <a:pt x="0" y="0"/>
                </a:lnTo>
                <a:close/>
              </a:path>
            </a:pathLst>
          </a:custGeom>
          <a:blipFill>
            <a:blip r:embed="rId2"/>
            <a:stretch>
              <a:fillRect l="0" t="0" r="0" b="0"/>
            </a:stretch>
          </a:blipFill>
        </p:spPr>
      </p:sp>
      <p:sp>
        <p:nvSpPr>
          <p:cNvPr name="Freeform 3" id="3"/>
          <p:cNvSpPr/>
          <p:nvPr/>
        </p:nvSpPr>
        <p:spPr>
          <a:xfrm flipH="false" flipV="false" rot="0">
            <a:off x="0" y="7200900"/>
            <a:ext cx="18288000" cy="3086100"/>
          </a:xfrm>
          <a:custGeom>
            <a:avLst/>
            <a:gdLst/>
            <a:ahLst/>
            <a:cxnLst/>
            <a:rect r="r" b="b" t="t" l="l"/>
            <a:pathLst>
              <a:path h="3086100" w="18288000">
                <a:moveTo>
                  <a:pt x="0" y="0"/>
                </a:moveTo>
                <a:lnTo>
                  <a:pt x="18288000" y="0"/>
                </a:lnTo>
                <a:lnTo>
                  <a:pt x="18288000" y="3086100"/>
                </a:lnTo>
                <a:lnTo>
                  <a:pt x="0" y="3086100"/>
                </a:lnTo>
                <a:lnTo>
                  <a:pt x="0" y="0"/>
                </a:lnTo>
                <a:close/>
              </a:path>
            </a:pathLst>
          </a:custGeom>
          <a:blipFill>
            <a:blip r:embed="rId3"/>
            <a:stretch>
              <a:fillRect l="0" t="0" r="0" b="0"/>
            </a:stretch>
          </a:blipFill>
        </p:spPr>
      </p:sp>
      <p:sp>
        <p:nvSpPr>
          <p:cNvPr name="TextBox 4" id="4"/>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5" id="5"/>
          <p:cNvSpPr txBox="true"/>
          <p:nvPr/>
        </p:nvSpPr>
        <p:spPr>
          <a:xfrm rot="0">
            <a:off x="-1046408" y="1522586"/>
            <a:ext cx="8645390" cy="596235"/>
          </a:xfrm>
          <a:prstGeom prst="rect">
            <a:avLst/>
          </a:prstGeom>
        </p:spPr>
        <p:txBody>
          <a:bodyPr anchor="t" rtlCol="false" tIns="0" lIns="0" bIns="0" rIns="0">
            <a:spAutoFit/>
          </a:bodyPr>
          <a:lstStyle/>
          <a:p>
            <a:pPr algn="ctr">
              <a:lnSpc>
                <a:spcPts val="4936"/>
              </a:lnSpc>
            </a:pPr>
            <a:r>
              <a:rPr lang="en-US" sz="3526">
                <a:solidFill>
                  <a:srgbClr val="000000"/>
                </a:solidFill>
                <a:latin typeface="Alatsi"/>
                <a:ea typeface="Alatsi"/>
                <a:cs typeface="Alatsi"/>
                <a:sym typeface="Alatsi"/>
              </a:rPr>
              <a:t>2. Phát hiện tấn công XSS</a:t>
            </a:r>
          </a:p>
        </p:txBody>
      </p:sp>
      <p:sp>
        <p:nvSpPr>
          <p:cNvPr name="TextBox 6" id="6"/>
          <p:cNvSpPr txBox="true"/>
          <p:nvPr/>
        </p:nvSpPr>
        <p:spPr>
          <a:xfrm rot="0">
            <a:off x="514913" y="2261696"/>
            <a:ext cx="7436086" cy="110169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Kết quả chạy của các script alert và chặn ip</a:t>
            </a:r>
          </a:p>
        </p:txBody>
      </p:sp>
      <p:sp>
        <p:nvSpPr>
          <p:cNvPr name="TextBox 7" id="7"/>
          <p:cNvSpPr txBox="true"/>
          <p:nvPr/>
        </p:nvSpPr>
        <p:spPr>
          <a:xfrm rot="0">
            <a:off x="17588056" y="239713"/>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29</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2965353" y="247115"/>
            <a:ext cx="11843148" cy="1038223"/>
          </a:xfrm>
          <a:prstGeom prst="rect">
            <a:avLst/>
          </a:prstGeom>
        </p:spPr>
        <p:txBody>
          <a:bodyPr anchor="t" rtlCol="false" tIns="0" lIns="0" bIns="0" rIns="0">
            <a:spAutoFit/>
          </a:bodyPr>
          <a:lstStyle/>
          <a:p>
            <a:pPr algn="ctr">
              <a:lnSpc>
                <a:spcPts val="8400"/>
              </a:lnSpc>
            </a:pPr>
            <a:r>
              <a:rPr lang="en-US" sz="6000">
                <a:solidFill>
                  <a:srgbClr val="000000"/>
                </a:solidFill>
                <a:latin typeface="Alatsi"/>
                <a:ea typeface="Alatsi"/>
                <a:cs typeface="Alatsi"/>
                <a:sym typeface="Alatsi"/>
              </a:rPr>
              <a:t>I. TỔNG QUAN</a:t>
            </a:r>
          </a:p>
        </p:txBody>
      </p:sp>
      <p:sp>
        <p:nvSpPr>
          <p:cNvPr name="TextBox 3" id="3"/>
          <p:cNvSpPr txBox="true"/>
          <p:nvPr/>
        </p:nvSpPr>
        <p:spPr>
          <a:xfrm rot="0">
            <a:off x="1030028" y="1847264"/>
            <a:ext cx="7424473"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b. Mục tiêu đồ án</a:t>
            </a:r>
          </a:p>
        </p:txBody>
      </p:sp>
      <p:sp>
        <p:nvSpPr>
          <p:cNvPr name="TextBox 4" id="4"/>
          <p:cNvSpPr txBox="true"/>
          <p:nvPr/>
        </p:nvSpPr>
        <p:spPr>
          <a:xfrm rot="0">
            <a:off x="1030028" y="3581894"/>
            <a:ext cx="9357978" cy="521334"/>
          </a:xfrm>
          <a:prstGeom prst="rect">
            <a:avLst/>
          </a:prstGeom>
        </p:spPr>
        <p:txBody>
          <a:bodyPr anchor="t" rtlCol="false" tIns="0" lIns="0" bIns="0" rIns="0">
            <a:spAutoFit/>
          </a:bodyPr>
          <a:lstStyle/>
          <a:p>
            <a:pPr algn="l">
              <a:lnSpc>
                <a:spcPts val="4340"/>
              </a:lnSpc>
            </a:pPr>
          </a:p>
        </p:txBody>
      </p:sp>
      <p:sp>
        <p:nvSpPr>
          <p:cNvPr name="TextBox 5" id="5"/>
          <p:cNvSpPr txBox="true"/>
          <p:nvPr/>
        </p:nvSpPr>
        <p:spPr>
          <a:xfrm rot="0">
            <a:off x="1033214" y="2688639"/>
            <a:ext cx="16226086" cy="6806629"/>
          </a:xfrm>
          <a:prstGeom prst="rect">
            <a:avLst/>
          </a:prstGeom>
        </p:spPr>
        <p:txBody>
          <a:bodyPr anchor="t" rtlCol="false" tIns="0" lIns="0" bIns="0" rIns="0">
            <a:spAutoFit/>
          </a:bodyPr>
          <a:lstStyle/>
          <a:p>
            <a:pPr algn="just">
              <a:lnSpc>
                <a:spcPts val="4931"/>
              </a:lnSpc>
            </a:pPr>
            <a:r>
              <a:rPr lang="en-US" sz="3522">
                <a:solidFill>
                  <a:srgbClr val="000000"/>
                </a:solidFill>
                <a:latin typeface="Roboto"/>
                <a:ea typeface="Roboto"/>
                <a:cs typeface="Roboto"/>
                <a:sym typeface="Roboto"/>
              </a:rPr>
              <a:t>1. Xây dựng </a:t>
            </a:r>
            <a:r>
              <a:rPr lang="en-US" b="true" sz="3522">
                <a:solidFill>
                  <a:srgbClr val="000000"/>
                </a:solidFill>
                <a:latin typeface="Roboto Bold"/>
                <a:ea typeface="Roboto Bold"/>
                <a:cs typeface="Roboto Bold"/>
                <a:sym typeface="Roboto Bold"/>
              </a:rPr>
              <a:t>dashboard Elastic (Elasticsearch, Kibana)</a:t>
            </a:r>
            <a:r>
              <a:rPr lang="en-US" sz="3522">
                <a:solidFill>
                  <a:srgbClr val="000000"/>
                </a:solidFill>
                <a:latin typeface="Roboto"/>
                <a:ea typeface="Roboto"/>
                <a:cs typeface="Roboto"/>
                <a:sym typeface="Roboto"/>
              </a:rPr>
              <a:t> để trực quan hóa các lưu lượng bất thường, những cảnh báo đến từ log, không chỉ giúp phát hiện và giải quyết kịp thời mà còn giúp điều tra, đánh giá sau này.</a:t>
            </a:r>
          </a:p>
          <a:p>
            <a:pPr algn="just">
              <a:lnSpc>
                <a:spcPts val="4931"/>
              </a:lnSpc>
            </a:pPr>
          </a:p>
          <a:p>
            <a:pPr algn="just">
              <a:lnSpc>
                <a:spcPts val="4931"/>
              </a:lnSpc>
            </a:pPr>
            <a:r>
              <a:rPr lang="en-US" sz="3522">
                <a:solidFill>
                  <a:srgbClr val="000000"/>
                </a:solidFill>
                <a:latin typeface="Roboto"/>
                <a:ea typeface="Roboto"/>
                <a:cs typeface="Roboto"/>
                <a:sym typeface="Roboto"/>
              </a:rPr>
              <a:t>3. Xây dựng được một hệ thống NDR sử dụng các tài nguyên </a:t>
            </a:r>
            <a:r>
              <a:rPr lang="en-US" b="true" sz="3522">
                <a:solidFill>
                  <a:srgbClr val="000000"/>
                </a:solidFill>
                <a:latin typeface="Roboto Bold"/>
                <a:ea typeface="Roboto Bold"/>
                <a:cs typeface="Roboto Bold"/>
                <a:sym typeface="Roboto Bold"/>
              </a:rPr>
              <a:t>mã nguồn mở, miễn phí và dễ sử dụng</a:t>
            </a:r>
            <a:r>
              <a:rPr lang="en-US" sz="3522">
                <a:solidFill>
                  <a:srgbClr val="000000"/>
                </a:solidFill>
                <a:latin typeface="Roboto"/>
                <a:ea typeface="Roboto"/>
                <a:cs typeface="Roboto"/>
                <a:sym typeface="Roboto"/>
              </a:rPr>
              <a:t>.</a:t>
            </a:r>
          </a:p>
          <a:p>
            <a:pPr algn="just">
              <a:lnSpc>
                <a:spcPts val="4931"/>
              </a:lnSpc>
            </a:pPr>
          </a:p>
          <a:p>
            <a:pPr algn="just">
              <a:lnSpc>
                <a:spcPts val="4931"/>
              </a:lnSpc>
            </a:pPr>
            <a:r>
              <a:rPr lang="en-US" sz="3522">
                <a:solidFill>
                  <a:srgbClr val="000000"/>
                </a:solidFill>
                <a:latin typeface="Roboto"/>
                <a:ea typeface="Roboto"/>
                <a:cs typeface="Roboto"/>
                <a:sym typeface="Roboto"/>
              </a:rPr>
              <a:t>3. Kết hợp </a:t>
            </a:r>
            <a:r>
              <a:rPr lang="en-US" b="true" sz="3522">
                <a:solidFill>
                  <a:srgbClr val="000000"/>
                </a:solidFill>
                <a:latin typeface="Roboto Bold"/>
                <a:ea typeface="Roboto Bold"/>
                <a:cs typeface="Roboto Bold"/>
                <a:sym typeface="Roboto Bold"/>
              </a:rPr>
              <a:t>Suricata </a:t>
            </a:r>
            <a:r>
              <a:rPr lang="en-US" sz="3522">
                <a:solidFill>
                  <a:srgbClr val="000000"/>
                </a:solidFill>
                <a:latin typeface="Roboto"/>
                <a:ea typeface="Roboto"/>
                <a:cs typeface="Roboto"/>
                <a:sym typeface="Roboto"/>
              </a:rPr>
              <a:t>và </a:t>
            </a:r>
            <a:r>
              <a:rPr lang="en-US" b="true" sz="3522">
                <a:solidFill>
                  <a:srgbClr val="000000"/>
                </a:solidFill>
                <a:latin typeface="Roboto Bold"/>
                <a:ea typeface="Roboto Bold"/>
                <a:cs typeface="Roboto Bold"/>
                <a:sym typeface="Roboto Bold"/>
              </a:rPr>
              <a:t>Zeek</a:t>
            </a:r>
            <a:r>
              <a:rPr lang="en-US" sz="3522">
                <a:solidFill>
                  <a:srgbClr val="000000"/>
                </a:solidFill>
                <a:latin typeface="Roboto"/>
                <a:ea typeface="Roboto"/>
                <a:cs typeface="Roboto"/>
                <a:sym typeface="Roboto"/>
              </a:rPr>
              <a:t>, 2 công cụ mã nguồn mở cùng framework Elastic (Filebeat, Elasticsearch, Kibana) hỗ trợ trực quan hóa, giải pháp này có chi phi rất thấp nhưng lại cực kỳ hiệu quả, ngay cả với các doanh nghiệp vừa và nhỏ. Ngoài ra tích hợp thêm công cụ </a:t>
            </a:r>
            <a:r>
              <a:rPr lang="en-US" b="true" sz="3522">
                <a:solidFill>
                  <a:srgbClr val="000000"/>
                </a:solidFill>
                <a:latin typeface="Roboto Bold"/>
                <a:ea typeface="Roboto Bold"/>
                <a:cs typeface="Roboto Bold"/>
                <a:sym typeface="Roboto Bold"/>
              </a:rPr>
              <a:t>IDS AI - based tự phát triển</a:t>
            </a:r>
            <a:r>
              <a:rPr lang="en-US" sz="3522">
                <a:solidFill>
                  <a:srgbClr val="000000"/>
                </a:solidFill>
                <a:latin typeface="Roboto"/>
                <a:ea typeface="Roboto"/>
                <a:cs typeface="Roboto"/>
                <a:sym typeface="Roboto"/>
              </a:rPr>
              <a:t>.</a:t>
            </a:r>
          </a:p>
        </p:txBody>
      </p:sp>
      <p:sp>
        <p:nvSpPr>
          <p:cNvPr name="TextBox 6" id="6"/>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202660" y="3602851"/>
            <a:ext cx="15882679" cy="6571458"/>
          </a:xfrm>
          <a:custGeom>
            <a:avLst/>
            <a:gdLst/>
            <a:ahLst/>
            <a:cxnLst/>
            <a:rect r="r" b="b" t="t" l="l"/>
            <a:pathLst>
              <a:path h="6571458" w="15882679">
                <a:moveTo>
                  <a:pt x="0" y="0"/>
                </a:moveTo>
                <a:lnTo>
                  <a:pt x="15882680" y="0"/>
                </a:lnTo>
                <a:lnTo>
                  <a:pt x="15882680" y="6571459"/>
                </a:lnTo>
                <a:lnTo>
                  <a:pt x="0" y="6571459"/>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1028700" y="2249546"/>
            <a:ext cx="16413932" cy="110169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Sử dụng script ở phần kịch bản 2, nhưng lần này sử dụng tấn công password_attack để thực hiện brute force mật khẩu login từ web DVWA</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31</a:t>
            </a:r>
          </a:p>
        </p:txBody>
      </p:sp>
      <p:sp>
        <p:nvSpPr>
          <p:cNvPr name="TextBox 6" id="6"/>
          <p:cNvSpPr txBox="true"/>
          <p:nvPr/>
        </p:nvSpPr>
        <p:spPr>
          <a:xfrm rot="0">
            <a:off x="1028700" y="1359334"/>
            <a:ext cx="6505426"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3. Phát hiện tấn công Brute Force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113194" y="2727152"/>
            <a:ext cx="16061611" cy="7769805"/>
          </a:xfrm>
          <a:custGeom>
            <a:avLst/>
            <a:gdLst/>
            <a:ahLst/>
            <a:cxnLst/>
            <a:rect r="r" b="b" t="t" l="l"/>
            <a:pathLst>
              <a:path h="7769805" w="16061611">
                <a:moveTo>
                  <a:pt x="0" y="0"/>
                </a:moveTo>
                <a:lnTo>
                  <a:pt x="16061612" y="0"/>
                </a:lnTo>
                <a:lnTo>
                  <a:pt x="16061612" y="7769804"/>
                </a:lnTo>
                <a:lnTo>
                  <a:pt x="0" y="7769804"/>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845368" y="1944746"/>
            <a:ext cx="16413932"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Kết quả log hiển thị trên kibana</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32</a:t>
            </a:r>
          </a:p>
        </p:txBody>
      </p:sp>
      <p:sp>
        <p:nvSpPr>
          <p:cNvPr name="TextBox 6" id="6"/>
          <p:cNvSpPr txBox="true"/>
          <p:nvPr/>
        </p:nvSpPr>
        <p:spPr>
          <a:xfrm rot="0">
            <a:off x="1028700" y="1359334"/>
            <a:ext cx="6505426"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3. Phát hiện tấn công Brute Force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8682474" y="1963796"/>
            <a:ext cx="9605526" cy="6855944"/>
          </a:xfrm>
          <a:custGeom>
            <a:avLst/>
            <a:gdLst/>
            <a:ahLst/>
            <a:cxnLst/>
            <a:rect r="r" b="b" t="t" l="l"/>
            <a:pathLst>
              <a:path h="6855944" w="9605526">
                <a:moveTo>
                  <a:pt x="0" y="0"/>
                </a:moveTo>
                <a:lnTo>
                  <a:pt x="9605526" y="0"/>
                </a:lnTo>
                <a:lnTo>
                  <a:pt x="9605526" y="6855945"/>
                </a:lnTo>
                <a:lnTo>
                  <a:pt x="0" y="6855945"/>
                </a:lnTo>
                <a:lnTo>
                  <a:pt x="0" y="0"/>
                </a:lnTo>
                <a:close/>
              </a:path>
            </a:pathLst>
          </a:custGeom>
          <a:blipFill>
            <a:blip r:embed="rId2"/>
            <a:stretch>
              <a:fillRect l="0" t="0" r="0" b="0"/>
            </a:stretch>
          </a:blipFill>
        </p:spPr>
      </p:sp>
      <p:sp>
        <p:nvSpPr>
          <p:cNvPr name="Freeform 3" id="3"/>
          <p:cNvSpPr/>
          <p:nvPr/>
        </p:nvSpPr>
        <p:spPr>
          <a:xfrm flipH="false" flipV="false" rot="0">
            <a:off x="0" y="7229793"/>
            <a:ext cx="18899640" cy="2929444"/>
          </a:xfrm>
          <a:custGeom>
            <a:avLst/>
            <a:gdLst/>
            <a:ahLst/>
            <a:cxnLst/>
            <a:rect r="r" b="b" t="t" l="l"/>
            <a:pathLst>
              <a:path h="2929444" w="18899640">
                <a:moveTo>
                  <a:pt x="0" y="0"/>
                </a:moveTo>
                <a:lnTo>
                  <a:pt x="18899640" y="0"/>
                </a:lnTo>
                <a:lnTo>
                  <a:pt x="18899640" y="2929444"/>
                </a:lnTo>
                <a:lnTo>
                  <a:pt x="0" y="2929444"/>
                </a:lnTo>
                <a:lnTo>
                  <a:pt x="0" y="0"/>
                </a:lnTo>
                <a:close/>
              </a:path>
            </a:pathLst>
          </a:custGeom>
          <a:blipFill>
            <a:blip r:embed="rId3"/>
            <a:stretch>
              <a:fillRect l="0" t="0" r="0" b="0"/>
            </a:stretch>
          </a:blipFill>
        </p:spPr>
      </p:sp>
      <p:sp>
        <p:nvSpPr>
          <p:cNvPr name="TextBox 4" id="4"/>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5" id="5"/>
          <p:cNvSpPr txBox="true"/>
          <p:nvPr/>
        </p:nvSpPr>
        <p:spPr>
          <a:xfrm rot="0">
            <a:off x="1028700" y="1359334"/>
            <a:ext cx="6505426"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3. Phát hiện tấn công Brute Force </a:t>
            </a:r>
          </a:p>
        </p:txBody>
      </p:sp>
      <p:sp>
        <p:nvSpPr>
          <p:cNvPr name="TextBox 6" id="6"/>
          <p:cNvSpPr txBox="true"/>
          <p:nvPr/>
        </p:nvSpPr>
        <p:spPr>
          <a:xfrm rot="0">
            <a:off x="684382" y="2089634"/>
            <a:ext cx="6883566"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Kết quả chạy script alert và chặn ip</a:t>
            </a:r>
          </a:p>
        </p:txBody>
      </p:sp>
      <p:sp>
        <p:nvSpPr>
          <p:cNvPr name="TextBox 7" id="7"/>
          <p:cNvSpPr txBox="true"/>
          <p:nvPr/>
        </p:nvSpPr>
        <p:spPr>
          <a:xfrm rot="0">
            <a:off x="17685740" y="239713"/>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9525"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645445" y="3415858"/>
            <a:ext cx="16997110" cy="3696871"/>
          </a:xfrm>
          <a:custGeom>
            <a:avLst/>
            <a:gdLst/>
            <a:ahLst/>
            <a:cxnLst/>
            <a:rect r="r" b="b" t="t" l="l"/>
            <a:pathLst>
              <a:path h="3696871" w="16997110">
                <a:moveTo>
                  <a:pt x="0" y="0"/>
                </a:moveTo>
                <a:lnTo>
                  <a:pt x="16997110" y="0"/>
                </a:lnTo>
                <a:lnTo>
                  <a:pt x="16997110" y="3696872"/>
                </a:lnTo>
                <a:lnTo>
                  <a:pt x="0" y="3696872"/>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1028700" y="1703093"/>
            <a:ext cx="12948345"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4. Phát hiện các kết nối bất thường có khả năng là Data exfiltration</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35</a:t>
            </a:r>
          </a:p>
        </p:txBody>
      </p:sp>
      <p:sp>
        <p:nvSpPr>
          <p:cNvPr name="TextBox 6" id="6"/>
          <p:cNvSpPr txBox="true"/>
          <p:nvPr/>
        </p:nvSpPr>
        <p:spPr>
          <a:xfrm rot="0">
            <a:off x="1028700" y="2466564"/>
            <a:ext cx="12773105"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Sử dụng Flask để xây dựng 1 server trên máy attacker tại port 5000</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2537133" y="3165157"/>
            <a:ext cx="13213734" cy="6871142"/>
          </a:xfrm>
          <a:custGeom>
            <a:avLst/>
            <a:gdLst/>
            <a:ahLst/>
            <a:cxnLst/>
            <a:rect r="r" b="b" t="t" l="l"/>
            <a:pathLst>
              <a:path h="6871142" w="13213734">
                <a:moveTo>
                  <a:pt x="0" y="0"/>
                </a:moveTo>
                <a:lnTo>
                  <a:pt x="13213734" y="0"/>
                </a:lnTo>
                <a:lnTo>
                  <a:pt x="13213734" y="6871142"/>
                </a:lnTo>
                <a:lnTo>
                  <a:pt x="0" y="6871142"/>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1028700" y="1703093"/>
            <a:ext cx="12948345"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4. Phát hiện các kết nối bất thường có khả năng là Data exfiltration</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36</a:t>
            </a:r>
          </a:p>
        </p:txBody>
      </p:sp>
      <p:sp>
        <p:nvSpPr>
          <p:cNvPr name="TextBox 6" id="6"/>
          <p:cNvSpPr txBox="true"/>
          <p:nvPr/>
        </p:nvSpPr>
        <p:spPr>
          <a:xfrm rot="0">
            <a:off x="1028700" y="2466564"/>
            <a:ext cx="13841074"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Trên máy client tạo 1 file có độ lớn khoảng 55 MB và gửi lên server vừa tạo</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9002" y="2905506"/>
            <a:ext cx="18268998" cy="6782366"/>
          </a:xfrm>
          <a:custGeom>
            <a:avLst/>
            <a:gdLst/>
            <a:ahLst/>
            <a:cxnLst/>
            <a:rect r="r" b="b" t="t" l="l"/>
            <a:pathLst>
              <a:path h="6782366" w="18268998">
                <a:moveTo>
                  <a:pt x="0" y="0"/>
                </a:moveTo>
                <a:lnTo>
                  <a:pt x="18268998" y="0"/>
                </a:lnTo>
                <a:lnTo>
                  <a:pt x="18268998" y="6782366"/>
                </a:lnTo>
                <a:lnTo>
                  <a:pt x="0" y="6782366"/>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1028700" y="1483216"/>
            <a:ext cx="12948345"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4. Phát hiện các kết nối bất thường có khả năng là Data exfiltration</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37</a:t>
            </a:r>
          </a:p>
        </p:txBody>
      </p:sp>
      <p:sp>
        <p:nvSpPr>
          <p:cNvPr name="TextBox 6" id="6"/>
          <p:cNvSpPr txBox="true"/>
          <p:nvPr/>
        </p:nvSpPr>
        <p:spPr>
          <a:xfrm rot="0">
            <a:off x="1028700" y="2240409"/>
            <a:ext cx="13841074"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Kết quả log hiển thị trên kibana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946282" y="8445403"/>
            <a:ext cx="16395435" cy="1625794"/>
          </a:xfrm>
          <a:custGeom>
            <a:avLst/>
            <a:gdLst/>
            <a:ahLst/>
            <a:cxnLst/>
            <a:rect r="r" b="b" t="t" l="l"/>
            <a:pathLst>
              <a:path h="1625794" w="16395435">
                <a:moveTo>
                  <a:pt x="0" y="0"/>
                </a:moveTo>
                <a:lnTo>
                  <a:pt x="16395436" y="0"/>
                </a:lnTo>
                <a:lnTo>
                  <a:pt x="16395436" y="1625794"/>
                </a:lnTo>
                <a:lnTo>
                  <a:pt x="0" y="1625794"/>
                </a:lnTo>
                <a:lnTo>
                  <a:pt x="0" y="0"/>
                </a:lnTo>
                <a:close/>
              </a:path>
            </a:pathLst>
          </a:custGeom>
          <a:blipFill>
            <a:blip r:embed="rId2"/>
            <a:stretch>
              <a:fillRect l="0" t="-84043" r="0" b="0"/>
            </a:stretch>
          </a:blipFill>
        </p:spPr>
      </p:sp>
      <p:sp>
        <p:nvSpPr>
          <p:cNvPr name="Freeform 3" id="3"/>
          <p:cNvSpPr/>
          <p:nvPr/>
        </p:nvSpPr>
        <p:spPr>
          <a:xfrm flipH="false" flipV="false" rot="0">
            <a:off x="6763913" y="2316609"/>
            <a:ext cx="8677779" cy="5380223"/>
          </a:xfrm>
          <a:custGeom>
            <a:avLst/>
            <a:gdLst/>
            <a:ahLst/>
            <a:cxnLst/>
            <a:rect r="r" b="b" t="t" l="l"/>
            <a:pathLst>
              <a:path h="5380223" w="8677779">
                <a:moveTo>
                  <a:pt x="0" y="0"/>
                </a:moveTo>
                <a:lnTo>
                  <a:pt x="8677780" y="0"/>
                </a:lnTo>
                <a:lnTo>
                  <a:pt x="8677780" y="5380223"/>
                </a:lnTo>
                <a:lnTo>
                  <a:pt x="0" y="5380223"/>
                </a:lnTo>
                <a:lnTo>
                  <a:pt x="0" y="0"/>
                </a:lnTo>
                <a:close/>
              </a:path>
            </a:pathLst>
          </a:custGeom>
          <a:blipFill>
            <a:blip r:embed="rId3"/>
            <a:stretch>
              <a:fillRect l="0" t="0" r="0" b="0"/>
            </a:stretch>
          </a:blipFill>
        </p:spPr>
      </p:sp>
      <p:sp>
        <p:nvSpPr>
          <p:cNvPr name="Freeform 4" id="4"/>
          <p:cNvSpPr/>
          <p:nvPr/>
        </p:nvSpPr>
        <p:spPr>
          <a:xfrm flipH="false" flipV="false" rot="0">
            <a:off x="1756480" y="7188006"/>
            <a:ext cx="14775041" cy="1257397"/>
          </a:xfrm>
          <a:custGeom>
            <a:avLst/>
            <a:gdLst/>
            <a:ahLst/>
            <a:cxnLst/>
            <a:rect r="r" b="b" t="t" l="l"/>
            <a:pathLst>
              <a:path h="1257397" w="14775041">
                <a:moveTo>
                  <a:pt x="0" y="0"/>
                </a:moveTo>
                <a:lnTo>
                  <a:pt x="14775040" y="0"/>
                </a:lnTo>
                <a:lnTo>
                  <a:pt x="14775040" y="1257397"/>
                </a:lnTo>
                <a:lnTo>
                  <a:pt x="0" y="1257397"/>
                </a:lnTo>
                <a:lnTo>
                  <a:pt x="0" y="0"/>
                </a:lnTo>
                <a:close/>
              </a:path>
            </a:pathLst>
          </a:custGeom>
          <a:blipFill>
            <a:blip r:embed="rId4"/>
            <a:stretch>
              <a:fillRect l="0" t="0" r="0" b="-24849"/>
            </a:stretch>
          </a:blipFill>
        </p:spPr>
      </p:sp>
      <p:sp>
        <p:nvSpPr>
          <p:cNvPr name="TextBox 5" id="5"/>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6" id="6"/>
          <p:cNvSpPr txBox="true"/>
          <p:nvPr/>
        </p:nvSpPr>
        <p:spPr>
          <a:xfrm rot="0">
            <a:off x="1028700" y="1483216"/>
            <a:ext cx="12948345"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4. Phát hiện các kết nối bất thường có khả năng là Data exfiltration</a:t>
            </a:r>
          </a:p>
        </p:txBody>
      </p:sp>
      <p:sp>
        <p:nvSpPr>
          <p:cNvPr name="TextBox 7" id="7"/>
          <p:cNvSpPr txBox="true"/>
          <p:nvPr/>
        </p:nvSpPr>
        <p:spPr>
          <a:xfrm rot="0">
            <a:off x="17683381" y="125321"/>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38</a:t>
            </a:r>
          </a:p>
        </p:txBody>
      </p:sp>
      <p:sp>
        <p:nvSpPr>
          <p:cNvPr name="TextBox 8" id="8"/>
          <p:cNvSpPr txBox="true"/>
          <p:nvPr/>
        </p:nvSpPr>
        <p:spPr>
          <a:xfrm rot="0">
            <a:off x="1028700" y="2240409"/>
            <a:ext cx="13841074"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Kết quả khi chạy các script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5702946" y="930891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3" id="3"/>
          <p:cNvSpPr/>
          <p:nvPr/>
        </p:nvSpPr>
        <p:spPr>
          <a:xfrm>
            <a:off x="-316915" y="957942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360683" y="9569902"/>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3303360" y="-70671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65353" y="247115"/>
            <a:ext cx="11843148" cy="1038223"/>
          </a:xfrm>
          <a:prstGeom prst="rect">
            <a:avLst/>
          </a:prstGeom>
        </p:spPr>
        <p:txBody>
          <a:bodyPr anchor="t" rtlCol="false" tIns="0" lIns="0" bIns="0" rIns="0">
            <a:spAutoFit/>
          </a:bodyPr>
          <a:lstStyle/>
          <a:p>
            <a:pPr algn="ctr">
              <a:lnSpc>
                <a:spcPts val="8400"/>
              </a:lnSpc>
            </a:pPr>
            <a:r>
              <a:rPr lang="en-US" sz="6000">
                <a:solidFill>
                  <a:srgbClr val="000000"/>
                </a:solidFill>
                <a:latin typeface="Alatsi"/>
                <a:ea typeface="Alatsi"/>
                <a:cs typeface="Alatsi"/>
                <a:sym typeface="Alatsi"/>
              </a:rPr>
              <a:t>I. TỔNG QUAN</a:t>
            </a:r>
          </a:p>
        </p:txBody>
      </p:sp>
      <p:sp>
        <p:nvSpPr>
          <p:cNvPr name="TextBox 7" id="7"/>
          <p:cNvSpPr txBox="true"/>
          <p:nvPr/>
        </p:nvSpPr>
        <p:spPr>
          <a:xfrm rot="0">
            <a:off x="1030028" y="1847264"/>
            <a:ext cx="7424473"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b. Mục tiêu đồ án</a:t>
            </a:r>
          </a:p>
        </p:txBody>
      </p:sp>
      <p:sp>
        <p:nvSpPr>
          <p:cNvPr name="TextBox 8" id="8"/>
          <p:cNvSpPr txBox="true"/>
          <p:nvPr/>
        </p:nvSpPr>
        <p:spPr>
          <a:xfrm rot="0">
            <a:off x="1030028" y="3581894"/>
            <a:ext cx="9357978" cy="521334"/>
          </a:xfrm>
          <a:prstGeom prst="rect">
            <a:avLst/>
          </a:prstGeom>
        </p:spPr>
        <p:txBody>
          <a:bodyPr anchor="t" rtlCol="false" tIns="0" lIns="0" bIns="0" rIns="0">
            <a:spAutoFit/>
          </a:bodyPr>
          <a:lstStyle/>
          <a:p>
            <a:pPr algn="l">
              <a:lnSpc>
                <a:spcPts val="4340"/>
              </a:lnSpc>
            </a:pPr>
          </a:p>
        </p:txBody>
      </p:sp>
      <p:sp>
        <p:nvSpPr>
          <p:cNvPr name="TextBox 9" id="9"/>
          <p:cNvSpPr txBox="true"/>
          <p:nvPr/>
        </p:nvSpPr>
        <p:spPr>
          <a:xfrm rot="0">
            <a:off x="1028700" y="2593389"/>
            <a:ext cx="16063619" cy="4330129"/>
          </a:xfrm>
          <a:prstGeom prst="rect">
            <a:avLst/>
          </a:prstGeom>
        </p:spPr>
        <p:txBody>
          <a:bodyPr anchor="t" rtlCol="false" tIns="0" lIns="0" bIns="0" rIns="0">
            <a:spAutoFit/>
          </a:bodyPr>
          <a:lstStyle/>
          <a:p>
            <a:pPr algn="just">
              <a:lnSpc>
                <a:spcPts val="4931"/>
              </a:lnSpc>
            </a:pPr>
          </a:p>
          <a:p>
            <a:pPr algn="just">
              <a:lnSpc>
                <a:spcPts val="4931"/>
              </a:lnSpc>
            </a:pPr>
            <a:r>
              <a:rPr lang="en-US" sz="3522">
                <a:solidFill>
                  <a:srgbClr val="000000"/>
                </a:solidFill>
                <a:latin typeface="Roboto"/>
                <a:ea typeface="Roboto"/>
                <a:cs typeface="Roboto"/>
                <a:sym typeface="Roboto"/>
              </a:rPr>
              <a:t>4. Xây dựng hệ thống với Core Switch, mọi lưu lượng đều phải qua thiết bị này và </a:t>
            </a:r>
            <a:r>
              <a:rPr lang="en-US" b="true" sz="3522">
                <a:solidFill>
                  <a:srgbClr val="000000"/>
                </a:solidFill>
                <a:latin typeface="Roboto Bold"/>
                <a:ea typeface="Roboto Bold"/>
                <a:cs typeface="Roboto Bold"/>
                <a:sym typeface="Roboto Bold"/>
              </a:rPr>
              <a:t>ánh xạ lưu lượng </a:t>
            </a:r>
            <a:r>
              <a:rPr lang="en-US" sz="3522">
                <a:solidFill>
                  <a:srgbClr val="000000"/>
                </a:solidFill>
                <a:latin typeface="Roboto"/>
                <a:ea typeface="Roboto"/>
                <a:cs typeface="Roboto"/>
                <a:sym typeface="Roboto"/>
              </a:rPr>
              <a:t>sang NDR. Giải pháp này có thể kết hợp với nhiều công cụ khác không chỉ NDR, Elastic. </a:t>
            </a:r>
          </a:p>
          <a:p>
            <a:pPr algn="just">
              <a:lnSpc>
                <a:spcPts val="4931"/>
              </a:lnSpc>
            </a:pPr>
          </a:p>
          <a:p>
            <a:pPr algn="just">
              <a:lnSpc>
                <a:spcPts val="4931"/>
              </a:lnSpc>
            </a:pPr>
            <a:r>
              <a:rPr lang="en-US" sz="3522">
                <a:solidFill>
                  <a:srgbClr val="000000"/>
                </a:solidFill>
                <a:latin typeface="Roboto"/>
                <a:ea typeface="Roboto"/>
                <a:cs typeface="Roboto"/>
                <a:sym typeface="Roboto"/>
              </a:rPr>
              <a:t>5. Tạo script thực hiện việc kết nối với core switch để </a:t>
            </a:r>
            <a:r>
              <a:rPr lang="en-US" b="true" sz="3522">
                <a:solidFill>
                  <a:srgbClr val="000000"/>
                </a:solidFill>
                <a:latin typeface="Roboto Bold"/>
                <a:ea typeface="Roboto Bold"/>
                <a:cs typeface="Roboto Bold"/>
                <a:sym typeface="Roboto Bold"/>
              </a:rPr>
              <a:t>thêm các rule chặn ip</a:t>
            </a:r>
            <a:r>
              <a:rPr lang="en-US" sz="3522">
                <a:solidFill>
                  <a:srgbClr val="000000"/>
                </a:solidFill>
                <a:latin typeface="Roboto"/>
                <a:ea typeface="Roboto"/>
                <a:cs typeface="Roboto"/>
                <a:sym typeface="Roboto"/>
              </a:rPr>
              <a:t>. Ngoài ra, tạo script </a:t>
            </a:r>
            <a:r>
              <a:rPr lang="en-US" b="true" sz="3522">
                <a:solidFill>
                  <a:srgbClr val="000000"/>
                </a:solidFill>
                <a:latin typeface="Roboto Bold"/>
                <a:ea typeface="Roboto Bold"/>
                <a:cs typeface="Roboto Bold"/>
                <a:sym typeface="Roboto Bold"/>
              </a:rPr>
              <a:t>gửi mail</a:t>
            </a:r>
            <a:r>
              <a:rPr lang="en-US" sz="3522">
                <a:solidFill>
                  <a:srgbClr val="000000"/>
                </a:solidFill>
                <a:latin typeface="Roboto"/>
                <a:ea typeface="Roboto"/>
                <a:cs typeface="Roboto"/>
                <a:sym typeface="Roboto"/>
              </a:rPr>
              <a:t> thông báo đến cho quản trị viên</a:t>
            </a:r>
          </a:p>
        </p:txBody>
      </p:sp>
      <p:sp>
        <p:nvSpPr>
          <p:cNvPr name="TextBox 10" id="10"/>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2934685" y="3806383"/>
            <a:ext cx="12418630" cy="6806146"/>
          </a:xfrm>
          <a:custGeom>
            <a:avLst/>
            <a:gdLst/>
            <a:ahLst/>
            <a:cxnLst/>
            <a:rect r="r" b="b" t="t" l="l"/>
            <a:pathLst>
              <a:path h="6806146" w="12418630">
                <a:moveTo>
                  <a:pt x="0" y="0"/>
                </a:moveTo>
                <a:lnTo>
                  <a:pt x="12418630" y="0"/>
                </a:lnTo>
                <a:lnTo>
                  <a:pt x="12418630" y="6806147"/>
                </a:lnTo>
                <a:lnTo>
                  <a:pt x="0" y="6806147"/>
                </a:lnTo>
                <a:lnTo>
                  <a:pt x="0" y="0"/>
                </a:lnTo>
                <a:close/>
              </a:path>
            </a:pathLst>
          </a:custGeom>
          <a:blipFill>
            <a:blip r:embed="rId2"/>
            <a:stretch>
              <a:fillRect l="0" t="-26374" r="0" b="-112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1028700" y="1703093"/>
            <a:ext cx="7023199"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5. Phát hiện tấn công DNS Tunneling</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40</a:t>
            </a:r>
          </a:p>
        </p:txBody>
      </p:sp>
      <p:sp>
        <p:nvSpPr>
          <p:cNvPr name="TextBox 6" id="6"/>
          <p:cNvSpPr txBox="true"/>
          <p:nvPr/>
        </p:nvSpPr>
        <p:spPr>
          <a:xfrm rot="0">
            <a:off x="1028700" y="2466564"/>
            <a:ext cx="16230600" cy="110169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Ở phía server - attacker, sử dụng dnscat2 để thực hiện lắng nghe các request DNS port 53</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819812" y="3565015"/>
            <a:ext cx="16648377" cy="6097468"/>
          </a:xfrm>
          <a:custGeom>
            <a:avLst/>
            <a:gdLst/>
            <a:ahLst/>
            <a:cxnLst/>
            <a:rect r="r" b="b" t="t" l="l"/>
            <a:pathLst>
              <a:path h="6097468" w="16648377">
                <a:moveTo>
                  <a:pt x="0" y="0"/>
                </a:moveTo>
                <a:lnTo>
                  <a:pt x="16648376" y="0"/>
                </a:lnTo>
                <a:lnTo>
                  <a:pt x="16648376" y="6097468"/>
                </a:lnTo>
                <a:lnTo>
                  <a:pt x="0" y="6097468"/>
                </a:lnTo>
                <a:lnTo>
                  <a:pt x="0" y="0"/>
                </a:lnTo>
                <a:close/>
              </a:path>
            </a:pathLst>
          </a:custGeom>
          <a:blipFill>
            <a:blip r:embed="rId2"/>
            <a:stretch>
              <a:fillRect l="0" t="0" r="0" b="0"/>
            </a:stretch>
          </a:blipFill>
        </p:spPr>
      </p:sp>
      <p:sp>
        <p:nvSpPr>
          <p:cNvPr name="TextBox 3" id="3"/>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4" id="4"/>
          <p:cNvSpPr txBox="true"/>
          <p:nvPr/>
        </p:nvSpPr>
        <p:spPr>
          <a:xfrm rot="0">
            <a:off x="1028700" y="1703093"/>
            <a:ext cx="7023199"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5. Phát hiện tấn công DNS Tunneling</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41</a:t>
            </a:r>
          </a:p>
        </p:txBody>
      </p:sp>
      <p:sp>
        <p:nvSpPr>
          <p:cNvPr name="TextBox 6" id="6"/>
          <p:cNvSpPr txBox="true"/>
          <p:nvPr/>
        </p:nvSpPr>
        <p:spPr>
          <a:xfrm rot="0">
            <a:off x="1028700" y="2466564"/>
            <a:ext cx="16986110"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Thực hiện chạy lệnh dnscat đến domain example.com, khi này một dns tunnel đã được tạo.</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7422420"/>
            <a:ext cx="18288000" cy="2903220"/>
          </a:xfrm>
          <a:custGeom>
            <a:avLst/>
            <a:gdLst/>
            <a:ahLst/>
            <a:cxnLst/>
            <a:rect r="r" b="b" t="t" l="l"/>
            <a:pathLst>
              <a:path h="2903220" w="18288000">
                <a:moveTo>
                  <a:pt x="0" y="0"/>
                </a:moveTo>
                <a:lnTo>
                  <a:pt x="18288000" y="0"/>
                </a:lnTo>
                <a:lnTo>
                  <a:pt x="18288000" y="2903220"/>
                </a:lnTo>
                <a:lnTo>
                  <a:pt x="0" y="2903220"/>
                </a:lnTo>
                <a:lnTo>
                  <a:pt x="0" y="0"/>
                </a:lnTo>
                <a:close/>
              </a:path>
            </a:pathLst>
          </a:custGeom>
          <a:blipFill>
            <a:blip r:embed="rId2"/>
            <a:stretch>
              <a:fillRect l="0" t="0" r="0" b="0"/>
            </a:stretch>
          </a:blipFill>
        </p:spPr>
      </p:sp>
      <p:sp>
        <p:nvSpPr>
          <p:cNvPr name="Freeform 3" id="3"/>
          <p:cNvSpPr/>
          <p:nvPr/>
        </p:nvSpPr>
        <p:spPr>
          <a:xfrm flipH="false" flipV="false" rot="0">
            <a:off x="3365309" y="2815039"/>
            <a:ext cx="14922691" cy="4607381"/>
          </a:xfrm>
          <a:custGeom>
            <a:avLst/>
            <a:gdLst/>
            <a:ahLst/>
            <a:cxnLst/>
            <a:rect r="r" b="b" t="t" l="l"/>
            <a:pathLst>
              <a:path h="4607381" w="14922691">
                <a:moveTo>
                  <a:pt x="0" y="0"/>
                </a:moveTo>
                <a:lnTo>
                  <a:pt x="14922691" y="0"/>
                </a:lnTo>
                <a:lnTo>
                  <a:pt x="14922691" y="4607381"/>
                </a:lnTo>
                <a:lnTo>
                  <a:pt x="0" y="4607381"/>
                </a:lnTo>
                <a:lnTo>
                  <a:pt x="0" y="0"/>
                </a:lnTo>
                <a:close/>
              </a:path>
            </a:pathLst>
          </a:custGeom>
          <a:blipFill>
            <a:blip r:embed="rId3"/>
            <a:stretch>
              <a:fillRect l="0" t="0" r="0" b="0"/>
            </a:stretch>
          </a:blipFill>
        </p:spPr>
      </p:sp>
      <p:sp>
        <p:nvSpPr>
          <p:cNvPr name="TextBox 4" id="4"/>
          <p:cNvSpPr txBox="true"/>
          <p:nvPr/>
        </p:nvSpPr>
        <p:spPr>
          <a:xfrm rot="0">
            <a:off x="2553980" y="-23090"/>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5" id="5"/>
          <p:cNvSpPr txBox="true"/>
          <p:nvPr/>
        </p:nvSpPr>
        <p:spPr>
          <a:xfrm rot="0">
            <a:off x="1028700" y="1261089"/>
            <a:ext cx="7023199"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5. Phát hiện tấn công DNS Tunneling</a:t>
            </a:r>
          </a:p>
        </p:txBody>
      </p:sp>
      <p:sp>
        <p:nvSpPr>
          <p:cNvPr name="TextBox 6" id="6"/>
          <p:cNvSpPr txBox="true"/>
          <p:nvPr/>
        </p:nvSpPr>
        <p:spPr>
          <a:xfrm rot="0">
            <a:off x="1028700" y="1941752"/>
            <a:ext cx="13951013"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Nội dung log phát hiện tấn công của zeek và sau khi đưa lên elasticsearch</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6451987"/>
            <a:ext cx="11301259" cy="2867694"/>
          </a:xfrm>
          <a:custGeom>
            <a:avLst/>
            <a:gdLst/>
            <a:ahLst/>
            <a:cxnLst/>
            <a:rect r="r" b="b" t="t" l="l"/>
            <a:pathLst>
              <a:path h="2867694" w="11301259">
                <a:moveTo>
                  <a:pt x="0" y="0"/>
                </a:moveTo>
                <a:lnTo>
                  <a:pt x="11301259" y="0"/>
                </a:lnTo>
                <a:lnTo>
                  <a:pt x="11301259" y="2867695"/>
                </a:lnTo>
                <a:lnTo>
                  <a:pt x="0" y="2867695"/>
                </a:lnTo>
                <a:lnTo>
                  <a:pt x="0" y="0"/>
                </a:lnTo>
                <a:close/>
              </a:path>
            </a:pathLst>
          </a:custGeom>
          <a:blipFill>
            <a:blip r:embed="rId2"/>
            <a:stretch>
              <a:fillRect l="0" t="0" r="0" b="0"/>
            </a:stretch>
          </a:blipFill>
        </p:spPr>
      </p:sp>
      <p:sp>
        <p:nvSpPr>
          <p:cNvPr name="Freeform 3" id="3"/>
          <p:cNvSpPr/>
          <p:nvPr/>
        </p:nvSpPr>
        <p:spPr>
          <a:xfrm flipH="false" flipV="false" rot="0">
            <a:off x="11301259" y="3301705"/>
            <a:ext cx="6878144" cy="6216123"/>
          </a:xfrm>
          <a:custGeom>
            <a:avLst/>
            <a:gdLst/>
            <a:ahLst/>
            <a:cxnLst/>
            <a:rect r="r" b="b" t="t" l="l"/>
            <a:pathLst>
              <a:path h="6216123" w="6878144">
                <a:moveTo>
                  <a:pt x="0" y="0"/>
                </a:moveTo>
                <a:lnTo>
                  <a:pt x="6878144" y="0"/>
                </a:lnTo>
                <a:lnTo>
                  <a:pt x="6878144" y="6216123"/>
                </a:lnTo>
                <a:lnTo>
                  <a:pt x="0" y="6216123"/>
                </a:lnTo>
                <a:lnTo>
                  <a:pt x="0" y="0"/>
                </a:lnTo>
                <a:close/>
              </a:path>
            </a:pathLst>
          </a:custGeom>
          <a:blipFill>
            <a:blip r:embed="rId3"/>
            <a:stretch>
              <a:fillRect l="0" t="0" r="0" b="0"/>
            </a:stretch>
          </a:blipFill>
        </p:spPr>
      </p:sp>
      <p:sp>
        <p:nvSpPr>
          <p:cNvPr name="Freeform 4" id="4"/>
          <p:cNvSpPr/>
          <p:nvPr/>
        </p:nvSpPr>
        <p:spPr>
          <a:xfrm flipH="false" flipV="false" rot="0">
            <a:off x="0" y="3951584"/>
            <a:ext cx="11301259" cy="2500404"/>
          </a:xfrm>
          <a:custGeom>
            <a:avLst/>
            <a:gdLst/>
            <a:ahLst/>
            <a:cxnLst/>
            <a:rect r="r" b="b" t="t" l="l"/>
            <a:pathLst>
              <a:path h="2500404" w="11301259">
                <a:moveTo>
                  <a:pt x="0" y="0"/>
                </a:moveTo>
                <a:lnTo>
                  <a:pt x="11301259" y="0"/>
                </a:lnTo>
                <a:lnTo>
                  <a:pt x="11301259" y="2500403"/>
                </a:lnTo>
                <a:lnTo>
                  <a:pt x="0" y="2500403"/>
                </a:lnTo>
                <a:lnTo>
                  <a:pt x="0" y="0"/>
                </a:lnTo>
                <a:close/>
              </a:path>
            </a:pathLst>
          </a:custGeom>
          <a:blipFill>
            <a:blip r:embed="rId4"/>
            <a:stretch>
              <a:fillRect l="0" t="0" r="0" b="0"/>
            </a:stretch>
          </a:blipFill>
        </p:spPr>
      </p:sp>
      <p:sp>
        <p:nvSpPr>
          <p:cNvPr name="TextBox 5" id="5"/>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IV. KỊCH BẢN THỬ NGHIỆM</a:t>
            </a:r>
          </a:p>
        </p:txBody>
      </p:sp>
      <p:sp>
        <p:nvSpPr>
          <p:cNvPr name="TextBox 6" id="6"/>
          <p:cNvSpPr txBox="true"/>
          <p:nvPr/>
        </p:nvSpPr>
        <p:spPr>
          <a:xfrm rot="0">
            <a:off x="1028700" y="1703093"/>
            <a:ext cx="7023199" cy="604463"/>
          </a:xfrm>
          <a:prstGeom prst="rect">
            <a:avLst/>
          </a:prstGeom>
        </p:spPr>
        <p:txBody>
          <a:bodyPr anchor="t" rtlCol="false" tIns="0" lIns="0" bIns="0" rIns="0">
            <a:spAutoFit/>
          </a:bodyPr>
          <a:lstStyle/>
          <a:p>
            <a:pPr algn="l">
              <a:lnSpc>
                <a:spcPts val="5008"/>
              </a:lnSpc>
              <a:spcBef>
                <a:spcPct val="0"/>
              </a:spcBef>
            </a:pPr>
            <a:r>
              <a:rPr lang="en-US" sz="3577">
                <a:solidFill>
                  <a:srgbClr val="000000"/>
                </a:solidFill>
                <a:latin typeface="Alatsi"/>
                <a:ea typeface="Alatsi"/>
                <a:cs typeface="Alatsi"/>
                <a:sym typeface="Alatsi"/>
              </a:rPr>
              <a:t>5. Phát hiện tấn công DNS Tunneling</a:t>
            </a:r>
          </a:p>
        </p:txBody>
      </p:sp>
      <p:sp>
        <p:nvSpPr>
          <p:cNvPr name="TextBox 7" id="7"/>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43</a:t>
            </a:r>
          </a:p>
        </p:txBody>
      </p:sp>
      <p:sp>
        <p:nvSpPr>
          <p:cNvPr name="TextBox 8" id="8"/>
          <p:cNvSpPr txBox="true"/>
          <p:nvPr/>
        </p:nvSpPr>
        <p:spPr>
          <a:xfrm rot="0">
            <a:off x="1028700" y="2466564"/>
            <a:ext cx="12773105" cy="549244"/>
          </a:xfrm>
          <a:prstGeom prst="rect">
            <a:avLst/>
          </a:prstGeom>
        </p:spPr>
        <p:txBody>
          <a:bodyPr anchor="t" rtlCol="false" tIns="0" lIns="0" bIns="0" rIns="0">
            <a:spAutoFit/>
          </a:bodyPr>
          <a:lstStyle/>
          <a:p>
            <a:pPr algn="l" marL="674949" indent="-337474" lvl="1">
              <a:lnSpc>
                <a:spcPts val="4376"/>
              </a:lnSpc>
              <a:spcBef>
                <a:spcPct val="0"/>
              </a:spcBef>
              <a:buFont typeface="Arial"/>
              <a:buChar char="•"/>
            </a:pPr>
            <a:r>
              <a:rPr lang="en-US" sz="3126">
                <a:solidFill>
                  <a:srgbClr val="000000"/>
                </a:solidFill>
                <a:latin typeface="Roboto"/>
                <a:ea typeface="Roboto"/>
                <a:cs typeface="Roboto"/>
                <a:sym typeface="Roboto"/>
              </a:rPr>
              <a:t>Kết quả khi chạy các sript gửi mail và chặn ip</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5.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V. CÂU HỎI VỀ ĐỀ TÀI</a:t>
            </a:r>
          </a:p>
        </p:txBody>
      </p:sp>
      <p:sp>
        <p:nvSpPr>
          <p:cNvPr name="TextBox 3" id="3"/>
          <p:cNvSpPr txBox="true"/>
          <p:nvPr/>
        </p:nvSpPr>
        <p:spPr>
          <a:xfrm rot="0">
            <a:off x="934467" y="1815826"/>
            <a:ext cx="5667375" cy="604463"/>
          </a:xfrm>
          <a:prstGeom prst="rect">
            <a:avLst/>
          </a:prstGeom>
        </p:spPr>
        <p:txBody>
          <a:bodyPr anchor="t" rtlCol="false" tIns="0" lIns="0" bIns="0" rIns="0">
            <a:spAutoFit/>
          </a:bodyPr>
          <a:lstStyle/>
          <a:p>
            <a:pPr algn="l" marL="772329" indent="-386164" lvl="1">
              <a:lnSpc>
                <a:spcPts val="5008"/>
              </a:lnSpc>
              <a:spcBef>
                <a:spcPct val="0"/>
              </a:spcBef>
              <a:buAutoNum type="arabicPeriod" startAt="1"/>
            </a:pPr>
            <a:r>
              <a:rPr lang="en-US" sz="3577">
                <a:solidFill>
                  <a:srgbClr val="000000"/>
                </a:solidFill>
                <a:latin typeface="Alatsi"/>
                <a:ea typeface="Alatsi"/>
                <a:cs typeface="Alatsi"/>
                <a:sym typeface="Alatsi"/>
              </a:rPr>
              <a:t> NDR là viết tắt của từ gì? </a:t>
            </a:r>
          </a:p>
        </p:txBody>
      </p:sp>
      <p:sp>
        <p:nvSpPr>
          <p:cNvPr name="TextBox 4" id="4"/>
          <p:cNvSpPr txBox="true"/>
          <p:nvPr/>
        </p:nvSpPr>
        <p:spPr>
          <a:xfrm rot="0">
            <a:off x="1399514" y="2869276"/>
            <a:ext cx="16051174" cy="4481773"/>
          </a:xfrm>
          <a:prstGeom prst="rect">
            <a:avLst/>
          </a:prstGeom>
        </p:spPr>
        <p:txBody>
          <a:bodyPr anchor="t" rtlCol="false" tIns="0" lIns="0" bIns="0" rIns="0">
            <a:spAutoFit/>
          </a:bodyPr>
          <a:lstStyle/>
          <a:p>
            <a:pPr algn="l">
              <a:lnSpc>
                <a:spcPts val="4448"/>
              </a:lnSpc>
            </a:pPr>
            <a:r>
              <a:rPr lang="en-US" sz="3177">
                <a:solidFill>
                  <a:srgbClr val="000000"/>
                </a:solidFill>
                <a:latin typeface="Alatsi"/>
                <a:ea typeface="Alatsi"/>
                <a:cs typeface="Alatsi"/>
                <a:sym typeface="Alatsi"/>
              </a:rPr>
              <a:t>A. Network Detection and Response</a:t>
            </a:r>
          </a:p>
          <a:p>
            <a:pPr algn="l">
              <a:lnSpc>
                <a:spcPts val="4448"/>
              </a:lnSpc>
            </a:pPr>
          </a:p>
          <a:p>
            <a:pPr algn="l">
              <a:lnSpc>
                <a:spcPts val="4448"/>
              </a:lnSpc>
            </a:pPr>
            <a:r>
              <a:rPr lang="en-US" sz="3177">
                <a:solidFill>
                  <a:srgbClr val="000000"/>
                </a:solidFill>
                <a:latin typeface="Alatsi"/>
                <a:ea typeface="Alatsi"/>
                <a:cs typeface="Alatsi"/>
                <a:sym typeface="Alatsi"/>
              </a:rPr>
              <a:t>B. Network Data Retrieval</a:t>
            </a:r>
          </a:p>
          <a:p>
            <a:pPr algn="l">
              <a:lnSpc>
                <a:spcPts val="4448"/>
              </a:lnSpc>
            </a:pPr>
          </a:p>
          <a:p>
            <a:pPr algn="l">
              <a:lnSpc>
                <a:spcPts val="4448"/>
              </a:lnSpc>
            </a:pPr>
            <a:r>
              <a:rPr lang="en-US" sz="3177">
                <a:solidFill>
                  <a:srgbClr val="000000"/>
                </a:solidFill>
                <a:latin typeface="Alatsi"/>
                <a:ea typeface="Alatsi"/>
                <a:cs typeface="Alatsi"/>
                <a:sym typeface="Alatsi"/>
              </a:rPr>
              <a:t>C. Network Defense and Recovery</a:t>
            </a:r>
          </a:p>
          <a:p>
            <a:pPr algn="l">
              <a:lnSpc>
                <a:spcPts val="4448"/>
              </a:lnSpc>
            </a:pPr>
          </a:p>
          <a:p>
            <a:pPr algn="l">
              <a:lnSpc>
                <a:spcPts val="4448"/>
              </a:lnSpc>
            </a:pPr>
            <a:r>
              <a:rPr lang="en-US" sz="3177">
                <a:solidFill>
                  <a:srgbClr val="000000"/>
                </a:solidFill>
                <a:latin typeface="Alatsi"/>
                <a:ea typeface="Alatsi"/>
                <a:cs typeface="Alatsi"/>
                <a:sym typeface="Alatsi"/>
              </a:rPr>
              <a:t>D. Network Diagnostic and Repair</a:t>
            </a:r>
          </a:p>
          <a:p>
            <a:pPr algn="l">
              <a:lnSpc>
                <a:spcPts val="4448"/>
              </a:lnSpc>
              <a:spcBef>
                <a:spcPct val="0"/>
              </a:spcBef>
            </a:pP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45</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V. CÂU HỎI VỀ ĐỀ TÀI</a:t>
            </a:r>
          </a:p>
        </p:txBody>
      </p:sp>
      <p:sp>
        <p:nvSpPr>
          <p:cNvPr name="TextBox 3" id="3"/>
          <p:cNvSpPr txBox="true"/>
          <p:nvPr/>
        </p:nvSpPr>
        <p:spPr>
          <a:xfrm rot="0">
            <a:off x="1028700" y="1593000"/>
            <a:ext cx="9906191" cy="2513373"/>
          </a:xfrm>
          <a:prstGeom prst="rect">
            <a:avLst/>
          </a:prstGeom>
        </p:spPr>
        <p:txBody>
          <a:bodyPr anchor="t" rtlCol="false" tIns="0" lIns="0" bIns="0" rIns="0">
            <a:spAutoFit/>
          </a:bodyPr>
          <a:lstStyle/>
          <a:p>
            <a:pPr algn="l">
              <a:lnSpc>
                <a:spcPts val="5075"/>
              </a:lnSpc>
            </a:pPr>
            <a:r>
              <a:rPr lang="en-US" sz="3625">
                <a:solidFill>
                  <a:srgbClr val="000000"/>
                </a:solidFill>
                <a:latin typeface="Alatsi"/>
                <a:ea typeface="Alatsi"/>
                <a:cs typeface="Alatsi"/>
                <a:sym typeface="Alatsi"/>
              </a:rPr>
              <a:t>2. Mục tiêu chính của hệ thống NDR là gì?</a:t>
            </a:r>
          </a:p>
          <a:p>
            <a:pPr algn="l">
              <a:lnSpc>
                <a:spcPts val="5075"/>
              </a:lnSpc>
            </a:pPr>
          </a:p>
          <a:p>
            <a:pPr algn="l">
              <a:lnSpc>
                <a:spcPts val="5075"/>
              </a:lnSpc>
            </a:pPr>
          </a:p>
          <a:p>
            <a:pPr algn="l">
              <a:lnSpc>
                <a:spcPts val="5075"/>
              </a:lnSpc>
              <a:spcBef>
                <a:spcPct val="0"/>
              </a:spcBef>
            </a:pPr>
          </a:p>
        </p:txBody>
      </p:sp>
      <p:sp>
        <p:nvSpPr>
          <p:cNvPr name="TextBox 4" id="4"/>
          <p:cNvSpPr txBox="true"/>
          <p:nvPr/>
        </p:nvSpPr>
        <p:spPr>
          <a:xfrm rot="0">
            <a:off x="1028700" y="2811587"/>
            <a:ext cx="16051174" cy="3919798"/>
          </a:xfrm>
          <a:prstGeom prst="rect">
            <a:avLst/>
          </a:prstGeom>
        </p:spPr>
        <p:txBody>
          <a:bodyPr anchor="t" rtlCol="false" tIns="0" lIns="0" bIns="0" rIns="0">
            <a:spAutoFit/>
          </a:bodyPr>
          <a:lstStyle/>
          <a:p>
            <a:pPr algn="l">
              <a:lnSpc>
                <a:spcPts val="4448"/>
              </a:lnSpc>
            </a:pPr>
            <a:r>
              <a:rPr lang="en-US" sz="3177">
                <a:solidFill>
                  <a:srgbClr val="000000"/>
                </a:solidFill>
                <a:latin typeface="Alatsi"/>
                <a:ea typeface="Alatsi"/>
                <a:cs typeface="Alatsi"/>
                <a:sym typeface="Alatsi"/>
              </a:rPr>
              <a:t>A. Phân phối phần mềm qua mạng</a:t>
            </a:r>
          </a:p>
          <a:p>
            <a:pPr algn="l">
              <a:lnSpc>
                <a:spcPts val="4448"/>
              </a:lnSpc>
            </a:pPr>
          </a:p>
          <a:p>
            <a:pPr algn="l">
              <a:lnSpc>
                <a:spcPts val="4448"/>
              </a:lnSpc>
            </a:pPr>
            <a:r>
              <a:rPr lang="en-US" sz="3177">
                <a:solidFill>
                  <a:srgbClr val="000000"/>
                </a:solidFill>
                <a:latin typeface="Alatsi"/>
                <a:ea typeface="Alatsi"/>
                <a:cs typeface="Alatsi"/>
                <a:sym typeface="Alatsi"/>
              </a:rPr>
              <a:t>B. Phát hiện và phản ứng với các mối đe dọa mạng</a:t>
            </a:r>
          </a:p>
          <a:p>
            <a:pPr algn="l">
              <a:lnSpc>
                <a:spcPts val="4448"/>
              </a:lnSpc>
            </a:pPr>
          </a:p>
          <a:p>
            <a:pPr algn="l">
              <a:lnSpc>
                <a:spcPts val="4448"/>
              </a:lnSpc>
            </a:pPr>
            <a:r>
              <a:rPr lang="en-US" sz="3177">
                <a:solidFill>
                  <a:srgbClr val="000000"/>
                </a:solidFill>
                <a:latin typeface="Alatsi"/>
                <a:ea typeface="Alatsi"/>
                <a:cs typeface="Alatsi"/>
                <a:sym typeface="Alatsi"/>
              </a:rPr>
              <a:t>C. Cải thiện tốc độ truyền dữ liệu</a:t>
            </a:r>
          </a:p>
          <a:p>
            <a:pPr algn="l">
              <a:lnSpc>
                <a:spcPts val="4448"/>
              </a:lnSpc>
            </a:pPr>
          </a:p>
          <a:p>
            <a:pPr algn="l">
              <a:lnSpc>
                <a:spcPts val="4448"/>
              </a:lnSpc>
              <a:spcBef>
                <a:spcPct val="0"/>
              </a:spcBef>
            </a:pPr>
            <a:r>
              <a:rPr lang="en-US" sz="3177">
                <a:solidFill>
                  <a:srgbClr val="000000"/>
                </a:solidFill>
                <a:latin typeface="Alatsi"/>
                <a:ea typeface="Alatsi"/>
                <a:cs typeface="Alatsi"/>
                <a:sym typeface="Alatsi"/>
              </a:rPr>
              <a:t>D. Tăng cường băng thông</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46</a:t>
            </a:r>
          </a:p>
        </p:txBody>
      </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553980" y="173038"/>
            <a:ext cx="13180039" cy="1193800"/>
          </a:xfrm>
          <a:prstGeom prst="rect">
            <a:avLst/>
          </a:prstGeom>
        </p:spPr>
        <p:txBody>
          <a:bodyPr anchor="t" rtlCol="false" tIns="0" lIns="0" bIns="0" rIns="0">
            <a:spAutoFit/>
          </a:bodyPr>
          <a:lstStyle/>
          <a:p>
            <a:pPr algn="ctr">
              <a:lnSpc>
                <a:spcPts val="9799"/>
              </a:lnSpc>
            </a:pPr>
            <a:r>
              <a:rPr lang="en-US" sz="6999">
                <a:solidFill>
                  <a:srgbClr val="000000"/>
                </a:solidFill>
                <a:latin typeface="Alatsi"/>
                <a:ea typeface="Alatsi"/>
                <a:cs typeface="Alatsi"/>
                <a:sym typeface="Alatsi"/>
              </a:rPr>
              <a:t>V. CÂU HỎI VỀ ĐỀ TÀI</a:t>
            </a:r>
          </a:p>
        </p:txBody>
      </p:sp>
      <p:sp>
        <p:nvSpPr>
          <p:cNvPr name="TextBox 3" id="3"/>
          <p:cNvSpPr txBox="true"/>
          <p:nvPr/>
        </p:nvSpPr>
        <p:spPr>
          <a:xfrm rot="0">
            <a:off x="1028700" y="1703093"/>
            <a:ext cx="17259300" cy="1861763"/>
          </a:xfrm>
          <a:prstGeom prst="rect">
            <a:avLst/>
          </a:prstGeom>
        </p:spPr>
        <p:txBody>
          <a:bodyPr anchor="t" rtlCol="false" tIns="0" lIns="0" bIns="0" rIns="0">
            <a:spAutoFit/>
          </a:bodyPr>
          <a:lstStyle/>
          <a:p>
            <a:pPr algn="l">
              <a:lnSpc>
                <a:spcPts val="5008"/>
              </a:lnSpc>
            </a:pPr>
            <a:r>
              <a:rPr lang="en-US" sz="3577">
                <a:solidFill>
                  <a:srgbClr val="000000"/>
                </a:solidFill>
                <a:latin typeface="Alatsi"/>
                <a:ea typeface="Alatsi"/>
                <a:cs typeface="Alatsi"/>
                <a:sym typeface="Alatsi"/>
              </a:rPr>
              <a:t>3. Trong hệ thống NDR, ELK Stack đóng vai trò gì khi phát hiện và phản ứng với các cuộc tấn công như SQL Injection hoặc Brute Force?</a:t>
            </a:r>
          </a:p>
          <a:p>
            <a:pPr algn="l">
              <a:lnSpc>
                <a:spcPts val="5008"/>
              </a:lnSpc>
              <a:spcBef>
                <a:spcPct val="0"/>
              </a:spcBef>
            </a:pPr>
          </a:p>
        </p:txBody>
      </p:sp>
      <p:sp>
        <p:nvSpPr>
          <p:cNvPr name="TextBox 4" id="4"/>
          <p:cNvSpPr txBox="true"/>
          <p:nvPr/>
        </p:nvSpPr>
        <p:spPr>
          <a:xfrm rot="0">
            <a:off x="1028700" y="3310788"/>
            <a:ext cx="16051174" cy="4481773"/>
          </a:xfrm>
          <a:prstGeom prst="rect">
            <a:avLst/>
          </a:prstGeom>
        </p:spPr>
        <p:txBody>
          <a:bodyPr anchor="t" rtlCol="false" tIns="0" lIns="0" bIns="0" rIns="0">
            <a:spAutoFit/>
          </a:bodyPr>
          <a:lstStyle/>
          <a:p>
            <a:pPr algn="l">
              <a:lnSpc>
                <a:spcPts val="4448"/>
              </a:lnSpc>
            </a:pPr>
            <a:r>
              <a:rPr lang="en-US" sz="3177">
                <a:solidFill>
                  <a:srgbClr val="000000"/>
                </a:solidFill>
                <a:latin typeface="Alatsi"/>
                <a:ea typeface="Alatsi"/>
                <a:cs typeface="Alatsi"/>
                <a:sym typeface="Alatsi"/>
              </a:rPr>
              <a:t>A. Tạo rule để phát hiện tấn công</a:t>
            </a:r>
          </a:p>
          <a:p>
            <a:pPr algn="l">
              <a:lnSpc>
                <a:spcPts val="4448"/>
              </a:lnSpc>
            </a:pPr>
          </a:p>
          <a:p>
            <a:pPr algn="l">
              <a:lnSpc>
                <a:spcPts val="4448"/>
              </a:lnSpc>
            </a:pPr>
            <a:r>
              <a:rPr lang="en-US" sz="3177">
                <a:solidFill>
                  <a:srgbClr val="000000"/>
                </a:solidFill>
                <a:latin typeface="Alatsi"/>
                <a:ea typeface="Alatsi"/>
                <a:cs typeface="Alatsi"/>
                <a:sym typeface="Alatsi"/>
              </a:rPr>
              <a:t>B. Chặn IP nguồn của kẻ tấn công </a:t>
            </a:r>
          </a:p>
          <a:p>
            <a:pPr algn="l">
              <a:lnSpc>
                <a:spcPts val="4448"/>
              </a:lnSpc>
            </a:pPr>
          </a:p>
          <a:p>
            <a:pPr algn="l">
              <a:lnSpc>
                <a:spcPts val="4448"/>
              </a:lnSpc>
            </a:pPr>
            <a:r>
              <a:rPr lang="en-US" sz="3177">
                <a:solidFill>
                  <a:srgbClr val="000000"/>
                </a:solidFill>
                <a:latin typeface="Alatsi"/>
                <a:ea typeface="Alatsi"/>
                <a:cs typeface="Alatsi"/>
                <a:sym typeface="Alatsi"/>
              </a:rPr>
              <a:t>C. Thu thập, lưu trữ và trực quan hóa log để phân tích sự kiện </a:t>
            </a:r>
          </a:p>
          <a:p>
            <a:pPr algn="l">
              <a:lnSpc>
                <a:spcPts val="4448"/>
              </a:lnSpc>
            </a:pPr>
          </a:p>
          <a:p>
            <a:pPr algn="l">
              <a:lnSpc>
                <a:spcPts val="4448"/>
              </a:lnSpc>
            </a:pPr>
            <a:r>
              <a:rPr lang="en-US" sz="3177">
                <a:solidFill>
                  <a:srgbClr val="000000"/>
                </a:solidFill>
                <a:latin typeface="Alatsi"/>
                <a:ea typeface="Alatsi"/>
                <a:cs typeface="Alatsi"/>
                <a:sym typeface="Alatsi"/>
              </a:rPr>
              <a:t>D. Thực hiện quét cổng trên web server</a:t>
            </a:r>
          </a:p>
          <a:p>
            <a:pPr algn="l">
              <a:lnSpc>
                <a:spcPts val="4448"/>
              </a:lnSpc>
              <a:spcBef>
                <a:spcPct val="0"/>
              </a:spcBef>
            </a:pP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5442508" y="2519502"/>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a:ea typeface="Alatsi"/>
                <a:cs typeface="Alatsi"/>
                <a:sym typeface="Alatsi"/>
              </a:rPr>
              <a:t>THANK YOU</a:t>
            </a:r>
          </a:p>
        </p:txBody>
      </p:sp>
      <p:sp>
        <p:nvSpPr>
          <p:cNvPr name="TextBox 3" id="3"/>
          <p:cNvSpPr txBox="true"/>
          <p:nvPr/>
        </p:nvSpPr>
        <p:spPr>
          <a:xfrm rot="0">
            <a:off x="6078784" y="4958007"/>
            <a:ext cx="10669737" cy="2897749"/>
          </a:xfrm>
          <a:prstGeom prst="rect">
            <a:avLst/>
          </a:prstGeom>
        </p:spPr>
        <p:txBody>
          <a:bodyPr anchor="t" rtlCol="false" tIns="0" lIns="0" bIns="0" rIns="0">
            <a:spAutoFit/>
          </a:bodyPr>
          <a:lstStyle/>
          <a:p>
            <a:pPr algn="ctr">
              <a:lnSpc>
                <a:spcPts val="5763"/>
              </a:lnSpc>
            </a:pPr>
            <a:r>
              <a:rPr lang="en-US" sz="4116">
                <a:solidFill>
                  <a:srgbClr val="000000"/>
                </a:solidFill>
                <a:latin typeface="Alatsi"/>
                <a:ea typeface="Alatsi"/>
                <a:cs typeface="Alatsi"/>
                <a:sym typeface="Alatsi"/>
              </a:rPr>
              <a:t>Presented By :</a:t>
            </a:r>
          </a:p>
          <a:p>
            <a:pPr algn="ctr">
              <a:lnSpc>
                <a:spcPts val="5763"/>
              </a:lnSpc>
            </a:pPr>
            <a:r>
              <a:rPr lang="en-US" sz="4116">
                <a:solidFill>
                  <a:srgbClr val="000000"/>
                </a:solidFill>
                <a:latin typeface="Alatsi"/>
                <a:ea typeface="Alatsi"/>
                <a:cs typeface="Alatsi"/>
                <a:sym typeface="Alatsi"/>
              </a:rPr>
              <a:t>Trần Hữu Hiếu - 22520444</a:t>
            </a:r>
          </a:p>
          <a:p>
            <a:pPr algn="ctr">
              <a:lnSpc>
                <a:spcPts val="5763"/>
              </a:lnSpc>
            </a:pPr>
            <a:r>
              <a:rPr lang="en-US" sz="4116">
                <a:solidFill>
                  <a:srgbClr val="000000"/>
                </a:solidFill>
                <a:latin typeface="Alatsi"/>
                <a:ea typeface="Alatsi"/>
                <a:cs typeface="Alatsi"/>
                <a:sym typeface="Alatsi"/>
              </a:rPr>
              <a:t>Võ Nhật Hoàng - 22520481</a:t>
            </a:r>
          </a:p>
          <a:p>
            <a:pPr algn="ctr">
              <a:lnSpc>
                <a:spcPts val="5763"/>
              </a:lnSpc>
            </a:pPr>
            <a:r>
              <a:rPr lang="en-US" sz="4116">
                <a:solidFill>
                  <a:srgbClr val="000000"/>
                </a:solidFill>
                <a:latin typeface="Alatsi"/>
                <a:ea typeface="Alatsi"/>
                <a:cs typeface="Alatsi"/>
                <a:sym typeface="Alatsi"/>
              </a:rPr>
              <a:t>Võ Nguyễn Thái Học - 22520489</a:t>
            </a:r>
          </a:p>
        </p:txBody>
      </p:sp>
      <p:sp>
        <p:nvSpPr>
          <p:cNvPr name="TextBox 4" id="4"/>
          <p:cNvSpPr txBox="true"/>
          <p:nvPr/>
        </p:nvSpPr>
        <p:spPr>
          <a:xfrm rot="0">
            <a:off x="7815203" y="1846941"/>
            <a:ext cx="6882108" cy="533299"/>
          </a:xfrm>
          <a:prstGeom prst="rect">
            <a:avLst/>
          </a:prstGeom>
        </p:spPr>
        <p:txBody>
          <a:bodyPr anchor="t" rtlCol="false" tIns="0" lIns="0" bIns="0" rIns="0">
            <a:spAutoFit/>
          </a:bodyPr>
          <a:lstStyle/>
          <a:p>
            <a:pPr algn="ctr">
              <a:lnSpc>
                <a:spcPts val="4376"/>
              </a:lnSpc>
            </a:pPr>
            <a:r>
              <a:rPr lang="en-US" sz="3126">
                <a:solidFill>
                  <a:srgbClr val="000000"/>
                </a:solidFill>
                <a:latin typeface="Alatsi"/>
                <a:ea typeface="Alatsi"/>
                <a:cs typeface="Alatsi"/>
                <a:sym typeface="Alatsi"/>
              </a:rPr>
              <a:t>UIT</a:t>
            </a:r>
            <a:r>
              <a:rPr lang="en-US" sz="3126">
                <a:solidFill>
                  <a:srgbClr val="000000"/>
                </a:solidFill>
                <a:latin typeface="Alatsi"/>
                <a:ea typeface="Alatsi"/>
                <a:cs typeface="Alatsi"/>
                <a:sym typeface="Alatsi"/>
              </a:rPr>
              <a:t> | 2025</a:t>
            </a:r>
          </a:p>
        </p:txBody>
      </p:sp>
      <p:grpSp>
        <p:nvGrpSpPr>
          <p:cNvPr name="Group 5" id="5"/>
          <p:cNvGrpSpPr/>
          <p:nvPr/>
        </p:nvGrpSpPr>
        <p:grpSpPr>
          <a:xfrm rot="0">
            <a:off x="-31071" y="0"/>
            <a:ext cx="4239083" cy="10287000"/>
            <a:chOff x="0" y="0"/>
            <a:chExt cx="5652111" cy="13716000"/>
          </a:xfrm>
        </p:grpSpPr>
        <p:grpSp>
          <p:nvGrpSpPr>
            <p:cNvPr name="Group 6" id="6"/>
            <p:cNvGrpSpPr/>
            <p:nvPr/>
          </p:nvGrpSpPr>
          <p:grpSpPr>
            <a:xfrm rot="0">
              <a:off x="2826056"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13028"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2826056" cy="13716000"/>
              <a:chOff x="0" y="0"/>
              <a:chExt cx="558233" cy="2709333"/>
            </a:xfrm>
          </p:grpSpPr>
          <p:sp>
            <p:nvSpPr>
              <p:cNvPr name="Freeform 13" id="13"/>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4" id="14"/>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48</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771064"/>
          <a:ext cx="16230600" cy="8475915"/>
        </p:xfrm>
        <a:graphic>
          <a:graphicData uri="http://schemas.openxmlformats.org/drawingml/2006/table">
            <a:tbl>
              <a:tblPr/>
              <a:tblGrid>
                <a:gridCol w="6226971"/>
                <a:gridCol w="10003629"/>
              </a:tblGrid>
              <a:tr h="1704252">
                <a:tc>
                  <a:txBody>
                    <a:bodyPr anchor="t" rtlCol="false"/>
                    <a:lstStyle/>
                    <a:p>
                      <a:pPr algn="ctr">
                        <a:lnSpc>
                          <a:spcPts val="4200"/>
                        </a:lnSpc>
                        <a:defRPr/>
                      </a:pPr>
                      <a:r>
                        <a:rPr lang="en-US" sz="3000">
                          <a:solidFill>
                            <a:srgbClr val="FEFEFE"/>
                          </a:solidFill>
                          <a:latin typeface="Alatsi"/>
                          <a:ea typeface="Alatsi"/>
                          <a:cs typeface="Alatsi"/>
                          <a:sym typeface="Alatsi"/>
                        </a:rPr>
                        <a:t>Business Requirement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97B2"/>
                    </a:solidFill>
                  </a:tcPr>
                </a:tc>
                <a:tc>
                  <a:txBody>
                    <a:bodyPr anchor="t" rtlCol="false"/>
                    <a:lstStyle/>
                    <a:p>
                      <a:pPr algn="ctr">
                        <a:lnSpc>
                          <a:spcPts val="4200"/>
                        </a:lnSpc>
                        <a:defRPr/>
                      </a:pPr>
                      <a:r>
                        <a:rPr lang="en-US" sz="3000">
                          <a:solidFill>
                            <a:srgbClr val="FEFEFE"/>
                          </a:solidFill>
                          <a:latin typeface="Alatsi"/>
                          <a:ea typeface="Alatsi"/>
                          <a:cs typeface="Alatsi"/>
                          <a:sym typeface="Alatsi"/>
                        </a:rPr>
                        <a:t>Detail/Solution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97B2"/>
                    </a:solidFill>
                  </a:tcPr>
                </a:tc>
              </a:tr>
              <a:tr h="2420640">
                <a:tc>
                  <a:txBody>
                    <a:bodyPr anchor="t" rtlCol="false"/>
                    <a:lstStyle/>
                    <a:p>
                      <a:pPr algn="l">
                        <a:lnSpc>
                          <a:spcPts val="4200"/>
                        </a:lnSpc>
                        <a:defRPr/>
                      </a:pPr>
                      <a:r>
                        <a:rPr lang="en-US" sz="3000">
                          <a:solidFill>
                            <a:srgbClr val="000000"/>
                          </a:solidFill>
                          <a:latin typeface="Alatsi"/>
                          <a:ea typeface="Alatsi"/>
                          <a:cs typeface="Alatsi"/>
                          <a:sym typeface="Alatsi"/>
                        </a:rPr>
                        <a:t>1.  </a:t>
                      </a:r>
                      <a:r>
                        <a:rPr lang="en-US" sz="3000">
                          <a:solidFill>
                            <a:srgbClr val="000000"/>
                          </a:solidFill>
                          <a:latin typeface="Alatsi"/>
                          <a:ea typeface="Alatsi"/>
                          <a:cs typeface="Alatsi"/>
                          <a:sym typeface="Alatsi"/>
                        </a:rPr>
                        <a:t>Statistics and Visualization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just">
                        <a:lnSpc>
                          <a:spcPts val="3640"/>
                        </a:lnSpc>
                        <a:defRPr/>
                      </a:pPr>
                      <a:r>
                        <a:rPr lang="en-US" sz="2600">
                          <a:solidFill>
                            <a:srgbClr val="000000"/>
                          </a:solidFill>
                          <a:latin typeface="Roboto"/>
                          <a:ea typeface="Roboto"/>
                          <a:cs typeface="Roboto"/>
                          <a:sym typeface="Roboto"/>
                        </a:rPr>
                        <a:t>Dashboard Elastic(Elasticsearch, Kibana) hỗ trợ </a:t>
                      </a:r>
                      <a:r>
                        <a:rPr lang="en-US" sz="2600" b="true">
                          <a:solidFill>
                            <a:srgbClr val="000000"/>
                          </a:solidFill>
                          <a:latin typeface="Roboto Bold"/>
                          <a:ea typeface="Roboto Bold"/>
                          <a:cs typeface="Roboto Bold"/>
                          <a:sym typeface="Roboto Bold"/>
                        </a:rPr>
                        <a:t>trực quan hóa</a:t>
                      </a:r>
                      <a:r>
                        <a:rPr lang="en-US" sz="2600">
                          <a:solidFill>
                            <a:srgbClr val="000000"/>
                          </a:solidFill>
                          <a:latin typeface="Roboto"/>
                          <a:ea typeface="Roboto"/>
                          <a:cs typeface="Roboto"/>
                          <a:sym typeface="Roboto"/>
                        </a:rPr>
                        <a:t> và </a:t>
                      </a:r>
                      <a:r>
                        <a:rPr lang="en-US" sz="2600" b="true">
                          <a:solidFill>
                            <a:srgbClr val="000000"/>
                          </a:solidFill>
                          <a:latin typeface="Roboto Bold"/>
                          <a:ea typeface="Roboto Bold"/>
                          <a:cs typeface="Roboto Bold"/>
                          <a:sym typeface="Roboto Bold"/>
                        </a:rPr>
                        <a:t>thống kê (timestamp, source, dest, rule.name</a:t>
                      </a:r>
                      <a:r>
                        <a:rPr lang="en-US" sz="2600">
                          <a:solidFill>
                            <a:srgbClr val="000000"/>
                          </a:solidFill>
                          <a:latin typeface="Roboto"/>
                          <a:ea typeface="Roboto"/>
                          <a:cs typeface="Roboto"/>
                          <a:sym typeface="Roboto"/>
                        </a:rPr>
                        <a:t>)  thông tin về các </a:t>
                      </a:r>
                      <a:r>
                        <a:rPr lang="en-US" sz="2600" b="true">
                          <a:solidFill>
                            <a:srgbClr val="000000"/>
                          </a:solidFill>
                          <a:latin typeface="Roboto Bold"/>
                          <a:ea typeface="Roboto Bold"/>
                          <a:cs typeface="Roboto Bold"/>
                          <a:sym typeface="Roboto Bold"/>
                        </a:rPr>
                        <a:t>cảnh báo / tấn công</a:t>
                      </a:r>
                      <a:r>
                        <a:rPr lang="en-US" sz="2600">
                          <a:solidFill>
                            <a:srgbClr val="000000"/>
                          </a:solidFill>
                          <a:latin typeface="Roboto"/>
                          <a:ea typeface="Roboto"/>
                          <a:cs typeface="Roboto"/>
                          <a:sym typeface="Roboto"/>
                        </a:rPr>
                        <a:t> được tổng hợp từ log của cả Suricata và Zeek, IDS AI - based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1930384">
                <a:tc>
                  <a:txBody>
                    <a:bodyPr anchor="t" rtlCol="false"/>
                    <a:lstStyle/>
                    <a:p>
                      <a:pPr algn="l">
                        <a:lnSpc>
                          <a:spcPts val="4200"/>
                        </a:lnSpc>
                        <a:defRPr/>
                      </a:pPr>
                      <a:r>
                        <a:rPr lang="en-US" sz="3000">
                          <a:solidFill>
                            <a:srgbClr val="000000"/>
                          </a:solidFill>
                          <a:latin typeface="Alatsi"/>
                          <a:ea typeface="Alatsi"/>
                          <a:cs typeface="Alatsi"/>
                          <a:sym typeface="Alatsi"/>
                        </a:rPr>
                        <a:t>2. Sophisticated Threat Detection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9FC3D0"/>
                    </a:solidFill>
                  </a:tcPr>
                </a:tc>
                <a:tc>
                  <a:txBody>
                    <a:bodyPr anchor="t" rtlCol="false"/>
                    <a:lstStyle/>
                    <a:p>
                      <a:pPr algn="just">
                        <a:lnSpc>
                          <a:spcPts val="3640"/>
                        </a:lnSpc>
                        <a:defRPr/>
                      </a:pPr>
                      <a:r>
                        <a:rPr lang="en-US" sz="2600">
                          <a:solidFill>
                            <a:srgbClr val="000000"/>
                          </a:solidFill>
                          <a:latin typeface="Roboto"/>
                          <a:ea typeface="Roboto"/>
                          <a:cs typeface="Roboto"/>
                          <a:sym typeface="Roboto"/>
                        </a:rPr>
                        <a:t>Phát hiện sớm và chính xác các lưu lượng/hành vi bất thường trong mạng nội bộ: DoS TCP SYN Flood, Reverse Shell, SQL Injection...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9FC3D0"/>
                    </a:solidFill>
                  </a:tcPr>
                </a:tc>
              </a:tr>
              <a:tr h="2420640">
                <a:tc>
                  <a:txBody>
                    <a:bodyPr anchor="t" rtlCol="false"/>
                    <a:lstStyle/>
                    <a:p>
                      <a:pPr algn="l">
                        <a:lnSpc>
                          <a:spcPts val="4200"/>
                        </a:lnSpc>
                        <a:defRPr/>
                      </a:pPr>
                      <a:r>
                        <a:rPr lang="en-US" sz="3000">
                          <a:solidFill>
                            <a:srgbClr val="000000"/>
                          </a:solidFill>
                          <a:latin typeface="Alatsi"/>
                          <a:ea typeface="Alatsi"/>
                          <a:cs typeface="Alatsi"/>
                          <a:sym typeface="Alatsi"/>
                        </a:rPr>
                        <a:t>3. Short Latency Response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just">
                        <a:lnSpc>
                          <a:spcPts val="3640"/>
                        </a:lnSpc>
                        <a:defRPr/>
                      </a:pPr>
                      <a:r>
                        <a:rPr lang="en-US" sz="2600">
                          <a:solidFill>
                            <a:srgbClr val="000000"/>
                          </a:solidFill>
                          <a:latin typeface="Roboto"/>
                          <a:ea typeface="Roboto"/>
                          <a:cs typeface="Roboto"/>
                          <a:sym typeface="Roboto"/>
                        </a:rPr>
                        <a:t>Ngay sau khi log được thu thập bởi </a:t>
                      </a:r>
                      <a:r>
                        <a:rPr lang="en-US" sz="2600" b="true">
                          <a:solidFill>
                            <a:srgbClr val="000000"/>
                          </a:solidFill>
                          <a:latin typeface="Roboto Bold"/>
                          <a:ea typeface="Roboto Bold"/>
                          <a:cs typeface="Roboto Bold"/>
                          <a:sym typeface="Roboto Bold"/>
                        </a:rPr>
                        <a:t>Filebeat </a:t>
                      </a:r>
                      <a:r>
                        <a:rPr lang="en-US" sz="2600">
                          <a:solidFill>
                            <a:srgbClr val="000000"/>
                          </a:solidFill>
                          <a:latin typeface="Roboto"/>
                          <a:ea typeface="Roboto"/>
                          <a:cs typeface="Roboto"/>
                          <a:sym typeface="Roboto"/>
                        </a:rPr>
                        <a:t>và đưa lên </a:t>
                      </a:r>
                      <a:r>
                        <a:rPr lang="en-US" sz="2600" b="true">
                          <a:solidFill>
                            <a:srgbClr val="000000"/>
                          </a:solidFill>
                          <a:latin typeface="Roboto Bold"/>
                          <a:ea typeface="Roboto Bold"/>
                          <a:cs typeface="Roboto Bold"/>
                          <a:sym typeface="Roboto Bold"/>
                        </a:rPr>
                        <a:t>Elasticsearch</a:t>
                      </a:r>
                      <a:r>
                        <a:rPr lang="en-US" sz="2600">
                          <a:solidFill>
                            <a:srgbClr val="000000"/>
                          </a:solidFill>
                          <a:latin typeface="Roboto"/>
                          <a:ea typeface="Roboto"/>
                          <a:cs typeface="Roboto"/>
                          <a:sym typeface="Roboto"/>
                        </a:rPr>
                        <a:t>, script sẽ </a:t>
                      </a:r>
                      <a:r>
                        <a:rPr lang="en-US" sz="2600" b="true">
                          <a:solidFill>
                            <a:srgbClr val="000000"/>
                          </a:solidFill>
                          <a:latin typeface="Roboto Bold"/>
                          <a:ea typeface="Roboto Bold"/>
                          <a:cs typeface="Roboto Bold"/>
                          <a:sym typeface="Roboto Bold"/>
                        </a:rPr>
                        <a:t>tự động</a:t>
                      </a:r>
                      <a:r>
                        <a:rPr lang="en-US" sz="2600">
                          <a:solidFill>
                            <a:srgbClr val="000000"/>
                          </a:solidFill>
                          <a:latin typeface="Roboto"/>
                          <a:ea typeface="Roboto"/>
                          <a:cs typeface="Roboto"/>
                          <a:sym typeface="Roboto"/>
                        </a:rPr>
                        <a:t> lọc và nhận diện các cuộc tấn công dựa trên log từ đó chặn IP nguồn tấn công, đồng thời gửi mail để cảnh báo</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2965353" y="94715"/>
            <a:ext cx="11843148" cy="1038223"/>
          </a:xfrm>
          <a:prstGeom prst="rect">
            <a:avLst/>
          </a:prstGeom>
        </p:spPr>
        <p:txBody>
          <a:bodyPr anchor="t" rtlCol="false" tIns="0" lIns="0" bIns="0" rIns="0">
            <a:spAutoFit/>
          </a:bodyPr>
          <a:lstStyle/>
          <a:p>
            <a:pPr algn="ctr">
              <a:lnSpc>
                <a:spcPts val="8400"/>
              </a:lnSpc>
            </a:pPr>
            <a:r>
              <a:rPr lang="en-US" sz="6000">
                <a:solidFill>
                  <a:srgbClr val="000000"/>
                </a:solidFill>
                <a:latin typeface="Alatsi"/>
                <a:ea typeface="Alatsi"/>
                <a:cs typeface="Alatsi"/>
                <a:sym typeface="Alatsi"/>
              </a:rPr>
              <a:t>I. TỔNG QUAN</a:t>
            </a:r>
          </a:p>
        </p:txBody>
      </p:sp>
      <p:sp>
        <p:nvSpPr>
          <p:cNvPr name="TextBox 4" id="4"/>
          <p:cNvSpPr txBox="true"/>
          <p:nvPr/>
        </p:nvSpPr>
        <p:spPr>
          <a:xfrm rot="0">
            <a:off x="1028700" y="936067"/>
            <a:ext cx="7424473"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c. Business Requirements:</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5</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5702946" y="930891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UIT</a:t>
            </a:r>
            <a:r>
              <a:rPr lang="en-US" sz="2700">
                <a:solidFill>
                  <a:srgbClr val="000000"/>
                </a:solidFill>
                <a:latin typeface="Alatsi"/>
                <a:ea typeface="Alatsi"/>
                <a:cs typeface="Alatsi"/>
                <a:sym typeface="Alatsi"/>
              </a:rPr>
              <a:t> | 2025</a:t>
            </a:r>
          </a:p>
        </p:txBody>
      </p:sp>
      <p:sp>
        <p:nvSpPr>
          <p:cNvPr name="AutoShape 3" id="3"/>
          <p:cNvSpPr/>
          <p:nvPr/>
        </p:nvSpPr>
        <p:spPr>
          <a:xfrm>
            <a:off x="-316915" y="957942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360683" y="9569902"/>
            <a:ext cx="7105264" cy="19050"/>
          </a:xfrm>
          <a:prstGeom prst="line">
            <a:avLst/>
          </a:prstGeom>
          <a:ln cap="flat" w="114300">
            <a:solidFill>
              <a:srgbClr val="9FC3D0"/>
            </a:solidFill>
            <a:prstDash val="solid"/>
            <a:headEnd type="none" len="sm" w="sm"/>
            <a:tailEnd type="none" len="sm" w="sm"/>
          </a:ln>
        </p:spPr>
      </p:sp>
      <p:graphicFrame>
        <p:nvGraphicFramePr>
          <p:cNvPr name="Table 5" id="5"/>
          <p:cNvGraphicFramePr>
            <a:graphicFrameLocks noGrp="true"/>
          </p:cNvGraphicFramePr>
          <p:nvPr/>
        </p:nvGraphicFramePr>
        <p:xfrm>
          <a:off x="1028700" y="2010804"/>
          <a:ext cx="16230600" cy="6959975"/>
        </p:xfrm>
        <a:graphic>
          <a:graphicData uri="http://schemas.openxmlformats.org/drawingml/2006/table">
            <a:tbl>
              <a:tblPr/>
              <a:tblGrid>
                <a:gridCol w="6226971"/>
                <a:gridCol w="10003629"/>
              </a:tblGrid>
              <a:tr h="1731519">
                <a:tc>
                  <a:txBody>
                    <a:bodyPr anchor="t" rtlCol="false"/>
                    <a:lstStyle/>
                    <a:p>
                      <a:pPr algn="ctr">
                        <a:lnSpc>
                          <a:spcPts val="4200"/>
                        </a:lnSpc>
                        <a:defRPr/>
                      </a:pPr>
                      <a:r>
                        <a:rPr lang="en-US" sz="3000">
                          <a:solidFill>
                            <a:srgbClr val="FEFEFE"/>
                          </a:solidFill>
                          <a:latin typeface="Alatsi"/>
                          <a:ea typeface="Alatsi"/>
                          <a:cs typeface="Alatsi"/>
                          <a:sym typeface="Alatsi"/>
                        </a:rPr>
                        <a:t>Business Requirement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97B2"/>
                    </a:solidFill>
                  </a:tcPr>
                </a:tc>
                <a:tc>
                  <a:txBody>
                    <a:bodyPr anchor="t" rtlCol="false"/>
                    <a:lstStyle/>
                    <a:p>
                      <a:pPr algn="ctr">
                        <a:lnSpc>
                          <a:spcPts val="4200"/>
                        </a:lnSpc>
                        <a:defRPr/>
                      </a:pPr>
                      <a:r>
                        <a:rPr lang="en-US" sz="3000">
                          <a:solidFill>
                            <a:srgbClr val="FEFEFE"/>
                          </a:solidFill>
                          <a:latin typeface="Alatsi"/>
                          <a:ea typeface="Alatsi"/>
                          <a:cs typeface="Alatsi"/>
                          <a:sym typeface="Alatsi"/>
                        </a:rPr>
                        <a:t>Detail/Solution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0097B2"/>
                    </a:solidFill>
                  </a:tcPr>
                </a:tc>
              </a:tr>
              <a:tr h="2001182">
                <a:tc>
                  <a:txBody>
                    <a:bodyPr anchor="t" rtlCol="false"/>
                    <a:lstStyle/>
                    <a:p>
                      <a:pPr algn="l">
                        <a:lnSpc>
                          <a:spcPts val="4200"/>
                        </a:lnSpc>
                        <a:defRPr/>
                      </a:pPr>
                      <a:r>
                        <a:rPr lang="en-US" sz="3000">
                          <a:solidFill>
                            <a:srgbClr val="000000"/>
                          </a:solidFill>
                          <a:latin typeface="Alatsi"/>
                          <a:ea typeface="Alatsi"/>
                          <a:cs typeface="Alatsi"/>
                          <a:sym typeface="Alatsi"/>
                        </a:rPr>
                        <a:t>4.  </a:t>
                      </a:r>
                      <a:r>
                        <a:rPr lang="en-US" sz="3000">
                          <a:solidFill>
                            <a:srgbClr val="000000"/>
                          </a:solidFill>
                          <a:latin typeface="Alatsi"/>
                          <a:ea typeface="Alatsi"/>
                          <a:cs typeface="Alatsi"/>
                          <a:sym typeface="Alatsi"/>
                        </a:rPr>
                        <a:t>Scalability and Adaptability</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just">
                        <a:lnSpc>
                          <a:spcPts val="3640"/>
                        </a:lnSpc>
                        <a:defRPr/>
                      </a:pPr>
                      <a:r>
                        <a:rPr lang="en-US" sz="2600">
                          <a:solidFill>
                            <a:srgbClr val="000000"/>
                          </a:solidFill>
                          <a:latin typeface="Roboto"/>
                          <a:ea typeface="Roboto"/>
                          <a:cs typeface="Roboto"/>
                          <a:sym typeface="Roboto"/>
                        </a:rPr>
                        <a:t>Elasticsearch có thể thu thập log từ nhiều nguồn khác nhau, tạo điều kiện cho việc kết hợp các công cụ bảo mật khác nhau để dễ dàng quản lý và mở rộng.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1961269">
                <a:tc>
                  <a:txBody>
                    <a:bodyPr anchor="t" rtlCol="false"/>
                    <a:lstStyle/>
                    <a:p>
                      <a:pPr algn="l">
                        <a:lnSpc>
                          <a:spcPts val="4200"/>
                        </a:lnSpc>
                        <a:defRPr/>
                      </a:pPr>
                      <a:r>
                        <a:rPr lang="en-US" sz="3000">
                          <a:solidFill>
                            <a:srgbClr val="000000"/>
                          </a:solidFill>
                          <a:latin typeface="Alatsi"/>
                          <a:ea typeface="Alatsi"/>
                          <a:cs typeface="Alatsi"/>
                          <a:sym typeface="Alatsi"/>
                        </a:rPr>
                        <a:t>5. Operational Needs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9FC3D0"/>
                    </a:solidFill>
                  </a:tcPr>
                </a:tc>
                <a:tc>
                  <a:txBody>
                    <a:bodyPr anchor="t" rtlCol="false"/>
                    <a:lstStyle/>
                    <a:p>
                      <a:pPr algn="just">
                        <a:lnSpc>
                          <a:spcPts val="3640"/>
                        </a:lnSpc>
                        <a:defRPr/>
                      </a:pPr>
                      <a:r>
                        <a:rPr lang="en-US" sz="2600">
                          <a:solidFill>
                            <a:srgbClr val="000000"/>
                          </a:solidFill>
                          <a:latin typeface="Roboto"/>
                          <a:ea typeface="Roboto"/>
                          <a:cs typeface="Roboto"/>
                          <a:sym typeface="Roboto"/>
                        </a:rPr>
                        <a:t>Giải pháp NDR phải được thiết kế và được triển khai sao cho </a:t>
                      </a:r>
                      <a:r>
                        <a:rPr lang="en-US" sz="2600" b="true">
                          <a:solidFill>
                            <a:srgbClr val="000000"/>
                          </a:solidFill>
                          <a:latin typeface="Roboto Bold"/>
                          <a:ea typeface="Roboto Bold"/>
                          <a:cs typeface="Roboto Bold"/>
                          <a:sym typeface="Roboto Bold"/>
                        </a:rPr>
                        <a:t>giảm thiểu </a:t>
                      </a:r>
                      <a:r>
                        <a:rPr lang="en-US" sz="2600">
                          <a:solidFill>
                            <a:srgbClr val="000000"/>
                          </a:solidFill>
                          <a:latin typeface="Roboto"/>
                          <a:ea typeface="Roboto"/>
                          <a:cs typeface="Roboto"/>
                          <a:sym typeface="Roboto"/>
                        </a:rPr>
                        <a:t>sự gián đoạn đối với hoạt động kinh doanh, </a:t>
                      </a:r>
                      <a:r>
                        <a:rPr lang="en-US" sz="2600" b="true">
                          <a:solidFill>
                            <a:srgbClr val="000000"/>
                          </a:solidFill>
                          <a:latin typeface="Roboto Bold"/>
                          <a:ea typeface="Roboto Bold"/>
                          <a:cs typeface="Roboto Bold"/>
                          <a:sym typeface="Roboto Bold"/>
                        </a:rPr>
                        <a:t>dễ dàng tích hợp</a:t>
                      </a:r>
                      <a:r>
                        <a:rPr lang="en-US" sz="2600">
                          <a:solidFill>
                            <a:srgbClr val="000000"/>
                          </a:solidFill>
                          <a:latin typeface="Roboto"/>
                          <a:ea typeface="Roboto"/>
                          <a:cs typeface="Roboto"/>
                          <a:sym typeface="Roboto"/>
                        </a:rPr>
                        <a:t> vào quy trình làm việc hiện có.</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9FC3D0"/>
                    </a:solidFill>
                  </a:tcPr>
                </a:tc>
              </a:tr>
              <a:tr h="1266005">
                <a:tc>
                  <a:txBody>
                    <a:bodyPr anchor="t" rtlCol="false"/>
                    <a:lstStyle/>
                    <a:p>
                      <a:pPr algn="l">
                        <a:lnSpc>
                          <a:spcPts val="420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l">
                        <a:lnSpc>
                          <a:spcPts val="3640"/>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bl>
          </a:graphicData>
        </a:graphic>
      </p:graphicFrame>
      <p:sp>
        <p:nvSpPr>
          <p:cNvPr name="TextBox 6" id="6"/>
          <p:cNvSpPr txBox="true"/>
          <p:nvPr/>
        </p:nvSpPr>
        <p:spPr>
          <a:xfrm rot="0">
            <a:off x="2965353" y="94715"/>
            <a:ext cx="11843148" cy="1038223"/>
          </a:xfrm>
          <a:prstGeom prst="rect">
            <a:avLst/>
          </a:prstGeom>
        </p:spPr>
        <p:txBody>
          <a:bodyPr anchor="t" rtlCol="false" tIns="0" lIns="0" bIns="0" rIns="0">
            <a:spAutoFit/>
          </a:bodyPr>
          <a:lstStyle/>
          <a:p>
            <a:pPr algn="ctr">
              <a:lnSpc>
                <a:spcPts val="8400"/>
              </a:lnSpc>
            </a:pPr>
            <a:r>
              <a:rPr lang="en-US" sz="6000">
                <a:solidFill>
                  <a:srgbClr val="000000"/>
                </a:solidFill>
                <a:latin typeface="Alatsi"/>
                <a:ea typeface="Alatsi"/>
                <a:cs typeface="Alatsi"/>
                <a:sym typeface="Alatsi"/>
              </a:rPr>
              <a:t>I. TỔNG QUAN</a:t>
            </a:r>
          </a:p>
        </p:txBody>
      </p:sp>
      <p:sp>
        <p:nvSpPr>
          <p:cNvPr name="TextBox 7" id="7"/>
          <p:cNvSpPr txBox="true"/>
          <p:nvPr/>
        </p:nvSpPr>
        <p:spPr>
          <a:xfrm rot="0">
            <a:off x="1028700" y="1056738"/>
            <a:ext cx="7424473"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c. Business Requirements:</a:t>
            </a:r>
          </a:p>
        </p:txBody>
      </p:sp>
      <p:sp>
        <p:nvSpPr>
          <p:cNvPr name="TextBox 8" id="8"/>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6</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5774" y="2052822"/>
          <a:ext cx="16443526" cy="7131603"/>
        </p:xfrm>
        <a:graphic>
          <a:graphicData uri="http://schemas.openxmlformats.org/drawingml/2006/table">
            <a:tbl>
              <a:tblPr/>
              <a:tblGrid>
                <a:gridCol w="1486753"/>
                <a:gridCol w="3648996"/>
                <a:gridCol w="11307776"/>
              </a:tblGrid>
              <a:tr h="1532186">
                <a:tc>
                  <a:txBody>
                    <a:bodyPr anchor="t" rtlCol="false"/>
                    <a:lstStyle/>
                    <a:p>
                      <a:pPr algn="ctr">
                        <a:lnSpc>
                          <a:spcPts val="4199"/>
                        </a:lnSpc>
                        <a:defRPr/>
                      </a:pPr>
                      <a:r>
                        <a:rPr lang="en-US" sz="2999" b="true">
                          <a:solidFill>
                            <a:srgbClr val="000000"/>
                          </a:solidFill>
                          <a:latin typeface="Roboto Bold"/>
                          <a:ea typeface="Roboto Bold"/>
                          <a:cs typeface="Roboto Bold"/>
                          <a:sym typeface="Roboto Bold"/>
                        </a:rPr>
                        <a:t>No</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4199"/>
                        </a:lnSpc>
                        <a:defRPr/>
                      </a:pPr>
                      <a:r>
                        <a:rPr lang="en-US" sz="2999" b="true">
                          <a:solidFill>
                            <a:srgbClr val="000000"/>
                          </a:solidFill>
                          <a:latin typeface="Roboto Bold"/>
                          <a:ea typeface="Roboto Bold"/>
                          <a:cs typeface="Roboto Bold"/>
                          <a:sym typeface="Roboto Bold"/>
                        </a:rPr>
                        <a:t>Non-Business Requirement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4199"/>
                        </a:lnSpc>
                        <a:defRPr/>
                      </a:pPr>
                      <a:r>
                        <a:rPr lang="en-US" sz="2999" b="true">
                          <a:solidFill>
                            <a:srgbClr val="000000"/>
                          </a:solidFill>
                          <a:latin typeface="Roboto Bold"/>
                          <a:ea typeface="Roboto Bold"/>
                          <a:cs typeface="Roboto Bold"/>
                          <a:sym typeface="Roboto Bold"/>
                        </a:rPr>
                        <a:t>Detail</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5599418">
                <a:tc>
                  <a:txBody>
                    <a:bodyPr anchor="t" rtlCol="false"/>
                    <a:lstStyle/>
                    <a:p>
                      <a:pPr algn="ctr">
                        <a:lnSpc>
                          <a:spcPts val="4199"/>
                        </a:lnSpc>
                        <a:defRPr/>
                      </a:pPr>
                      <a:r>
                        <a:rPr lang="en-US" sz="2999">
                          <a:solidFill>
                            <a:srgbClr val="000000"/>
                          </a:solidFill>
                          <a:latin typeface="Roboto"/>
                          <a:ea typeface="Roboto"/>
                          <a:cs typeface="Roboto"/>
                          <a:sym typeface="Roboto"/>
                        </a:rPr>
                        <a:t>1</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Roboto"/>
                          <a:ea typeface="Roboto"/>
                          <a:cs typeface="Roboto"/>
                          <a:sym typeface="Roboto"/>
                        </a:rPr>
                        <a:t>Infrastructure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just" marL="647694" indent="-323847" lvl="1">
                        <a:lnSpc>
                          <a:spcPts val="5099"/>
                        </a:lnSpc>
                        <a:buFont typeface="Arial"/>
                        <a:buChar char="•"/>
                        <a:defRPr/>
                      </a:pPr>
                      <a:r>
                        <a:rPr lang="en-US" sz="2999">
                          <a:solidFill>
                            <a:srgbClr val="000000"/>
                          </a:solidFill>
                          <a:latin typeface="Roboto"/>
                          <a:ea typeface="Roboto"/>
                          <a:cs typeface="Roboto"/>
                          <a:sym typeface="Roboto"/>
                        </a:rPr>
                        <a:t>Yêu cầu phần cứng tối thiểu: </a:t>
                      </a:r>
                      <a:endParaRPr lang="en-US" sz="1100"/>
                    </a:p>
                    <a:p>
                      <a:pPr algn="just" marL="1295387" indent="-431796" lvl="2">
                        <a:lnSpc>
                          <a:spcPts val="5099"/>
                        </a:lnSpc>
                        <a:buFont typeface="Arial"/>
                        <a:buChar char="⚬"/>
                      </a:pPr>
                      <a:r>
                        <a:rPr lang="en-US" sz="2999">
                          <a:solidFill>
                            <a:srgbClr val="000000"/>
                          </a:solidFill>
                          <a:latin typeface="Roboto"/>
                          <a:ea typeface="Roboto"/>
                          <a:cs typeface="Roboto"/>
                          <a:sym typeface="Roboto"/>
                        </a:rPr>
                        <a:t>VM - NDR (Zeek &amp; Suricata): 6GB RAM - 4 cores CPU</a:t>
                      </a:r>
                    </a:p>
                    <a:p>
                      <a:pPr algn="just" marL="1295387" indent="-431796" lvl="2">
                        <a:lnSpc>
                          <a:spcPts val="5099"/>
                        </a:lnSpc>
                        <a:buFont typeface="Arial"/>
                        <a:buChar char="⚬"/>
                      </a:pPr>
                      <a:r>
                        <a:rPr lang="en-US" sz="2999">
                          <a:solidFill>
                            <a:srgbClr val="000000"/>
                          </a:solidFill>
                          <a:latin typeface="Roboto"/>
                          <a:ea typeface="Roboto"/>
                          <a:cs typeface="Roboto"/>
                          <a:sym typeface="Roboto"/>
                        </a:rPr>
                        <a:t>VM - ELK: 6GB RAM - 4 cores CPU</a:t>
                      </a:r>
                    </a:p>
                    <a:p>
                      <a:pPr algn="just" marL="647694" indent="-323847" lvl="1">
                        <a:lnSpc>
                          <a:spcPts val="5099"/>
                        </a:lnSpc>
                        <a:buFont typeface="Arial"/>
                        <a:buChar char="•"/>
                      </a:pPr>
                      <a:r>
                        <a:rPr lang="en-US" sz="2999">
                          <a:solidFill>
                            <a:srgbClr val="000000"/>
                          </a:solidFill>
                          <a:latin typeface="Roboto"/>
                          <a:ea typeface="Roboto"/>
                          <a:cs typeface="Roboto"/>
                          <a:sym typeface="Roboto"/>
                        </a:rPr>
                        <a:t>Hệ điều hành khuyến nghị: Ubuntu Server (20.04 LTS / 22.04 LTS)</a:t>
                      </a:r>
                    </a:p>
                    <a:p>
                      <a:pPr algn="just" marL="647694" indent="-323847" lvl="1">
                        <a:lnSpc>
                          <a:spcPts val="5099"/>
                        </a:lnSpc>
                        <a:buFont typeface="Arial"/>
                        <a:buChar char="•"/>
                      </a:pPr>
                      <a:r>
                        <a:rPr lang="en-US" sz="2999">
                          <a:solidFill>
                            <a:srgbClr val="000000"/>
                          </a:solidFill>
                          <a:latin typeface="Roboto"/>
                          <a:ea typeface="Roboto"/>
                          <a:cs typeface="Roboto"/>
                          <a:sym typeface="Roboto"/>
                        </a:rPr>
                        <a:t>Công cụ cần thiết</a:t>
                      </a:r>
                      <a:r>
                        <a:rPr lang="en-US" sz="2999">
                          <a:solidFill>
                            <a:srgbClr val="000000"/>
                          </a:solidFill>
                          <a:latin typeface="Roboto"/>
                          <a:ea typeface="Roboto"/>
                          <a:cs typeface="Roboto"/>
                          <a:sym typeface="Roboto"/>
                        </a:rPr>
                        <a:t>: Suricata, Zeek, Filebeat, Elasticsearch, và Kibana với phiên bản mới nhất, các thư viện python.</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3" id="3"/>
          <p:cNvSpPr txBox="true"/>
          <p:nvPr/>
        </p:nvSpPr>
        <p:spPr>
          <a:xfrm rot="0">
            <a:off x="2965353" y="94715"/>
            <a:ext cx="11843148" cy="1038223"/>
          </a:xfrm>
          <a:prstGeom prst="rect">
            <a:avLst/>
          </a:prstGeom>
        </p:spPr>
        <p:txBody>
          <a:bodyPr anchor="t" rtlCol="false" tIns="0" lIns="0" bIns="0" rIns="0">
            <a:spAutoFit/>
          </a:bodyPr>
          <a:lstStyle/>
          <a:p>
            <a:pPr algn="ctr">
              <a:lnSpc>
                <a:spcPts val="8400"/>
              </a:lnSpc>
            </a:pPr>
            <a:r>
              <a:rPr lang="en-US" sz="6000">
                <a:solidFill>
                  <a:srgbClr val="000000"/>
                </a:solidFill>
                <a:latin typeface="Alatsi"/>
                <a:ea typeface="Alatsi"/>
                <a:cs typeface="Alatsi"/>
                <a:sym typeface="Alatsi"/>
              </a:rPr>
              <a:t>I. TỔNG QUAN</a:t>
            </a:r>
          </a:p>
        </p:txBody>
      </p:sp>
      <p:sp>
        <p:nvSpPr>
          <p:cNvPr name="TextBox 4" id="4"/>
          <p:cNvSpPr txBox="true"/>
          <p:nvPr/>
        </p:nvSpPr>
        <p:spPr>
          <a:xfrm rot="0">
            <a:off x="1028700" y="936067"/>
            <a:ext cx="7424473"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d. Non-Business Requirements:</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7</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5774" y="2052822"/>
          <a:ext cx="16443526" cy="7214185"/>
        </p:xfrm>
        <a:graphic>
          <a:graphicData uri="http://schemas.openxmlformats.org/drawingml/2006/table">
            <a:tbl>
              <a:tblPr/>
              <a:tblGrid>
                <a:gridCol w="1398057"/>
                <a:gridCol w="3937259"/>
                <a:gridCol w="11108210"/>
              </a:tblGrid>
              <a:tr h="1532091">
                <a:tc>
                  <a:txBody>
                    <a:bodyPr anchor="t" rtlCol="false"/>
                    <a:lstStyle/>
                    <a:p>
                      <a:pPr algn="ctr">
                        <a:lnSpc>
                          <a:spcPts val="4199"/>
                        </a:lnSpc>
                        <a:defRPr/>
                      </a:pPr>
                      <a:r>
                        <a:rPr lang="en-US" sz="2999" b="true">
                          <a:solidFill>
                            <a:srgbClr val="000000"/>
                          </a:solidFill>
                          <a:latin typeface="Roboto Bold"/>
                          <a:ea typeface="Roboto Bold"/>
                          <a:cs typeface="Roboto Bold"/>
                          <a:sym typeface="Roboto Bold"/>
                        </a:rPr>
                        <a:t>No</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4199"/>
                        </a:lnSpc>
                        <a:defRPr/>
                      </a:pPr>
                      <a:r>
                        <a:rPr lang="en-US" sz="2999" b="true">
                          <a:solidFill>
                            <a:srgbClr val="000000"/>
                          </a:solidFill>
                          <a:latin typeface="Roboto Bold"/>
                          <a:ea typeface="Roboto Bold"/>
                          <a:cs typeface="Roboto Bold"/>
                          <a:sym typeface="Roboto Bold"/>
                        </a:rPr>
                        <a:t>Non-Business Requirement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4199"/>
                        </a:lnSpc>
                        <a:defRPr/>
                      </a:pPr>
                      <a:r>
                        <a:rPr lang="en-US" sz="2999" b="true">
                          <a:solidFill>
                            <a:srgbClr val="000000"/>
                          </a:solidFill>
                          <a:latin typeface="Roboto Bold"/>
                          <a:ea typeface="Roboto Bold"/>
                          <a:cs typeface="Roboto Bold"/>
                          <a:sym typeface="Roboto Bold"/>
                        </a:rPr>
                        <a:t>Detail</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5682094">
                <a:tc>
                  <a:txBody>
                    <a:bodyPr anchor="t" rtlCol="false"/>
                    <a:lstStyle/>
                    <a:p>
                      <a:pPr algn="ctr">
                        <a:lnSpc>
                          <a:spcPts val="4199"/>
                        </a:lnSpc>
                        <a:defRPr/>
                      </a:pPr>
                      <a:r>
                        <a:rPr lang="en-US" sz="2999">
                          <a:solidFill>
                            <a:srgbClr val="000000"/>
                          </a:solidFill>
                          <a:latin typeface="Roboto"/>
                          <a:ea typeface="Roboto"/>
                          <a:cs typeface="Roboto"/>
                          <a:sym typeface="Roboto"/>
                        </a:rPr>
                        <a:t>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Roboto"/>
                          <a:ea typeface="Roboto"/>
                          <a:cs typeface="Roboto"/>
                          <a:sym typeface="Roboto"/>
                        </a:rPr>
                        <a:t>Performance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just" marL="647694" indent="-323847" lvl="1">
                        <a:lnSpc>
                          <a:spcPts val="5099"/>
                        </a:lnSpc>
                        <a:buFont typeface="Arial"/>
                        <a:buChar char="•"/>
                        <a:defRPr/>
                      </a:pPr>
                      <a:r>
                        <a:rPr lang="en-US" sz="2999">
                          <a:solidFill>
                            <a:srgbClr val="000000"/>
                          </a:solidFill>
                          <a:latin typeface="Roboto"/>
                          <a:ea typeface="Roboto"/>
                          <a:cs typeface="Roboto"/>
                          <a:sym typeface="Roboto"/>
                        </a:rPr>
                        <a:t>Xử lý log từ Suricata và Zeek mà không vượt quá 70% CPU hoặc 80% RAM trong điều kiện tải bình thường</a:t>
                      </a:r>
                      <a:endParaRPr lang="en-US" sz="1100"/>
                    </a:p>
                    <a:p>
                      <a:pPr algn="just" marL="647694" indent="-323847" lvl="1">
                        <a:lnSpc>
                          <a:spcPts val="5099"/>
                        </a:lnSpc>
                        <a:buFont typeface="Arial"/>
                        <a:buChar char="•"/>
                      </a:pPr>
                      <a:r>
                        <a:rPr lang="en-US" sz="2999">
                          <a:solidFill>
                            <a:srgbClr val="000000"/>
                          </a:solidFill>
                          <a:latin typeface="Roboto"/>
                          <a:ea typeface="Roboto"/>
                          <a:cs typeface="Roboto"/>
                          <a:sym typeface="Roboto"/>
                        </a:rPr>
                        <a:t>Hệ thống phải xử lý được lưu lượng mạng lớn theo thời gian thực từ vài trăm Mbps đến vài Gbps</a:t>
                      </a:r>
                    </a:p>
                    <a:p>
                      <a:pPr algn="just" marL="647694" indent="-323847" lvl="1">
                        <a:lnSpc>
                          <a:spcPts val="5099"/>
                        </a:lnSpc>
                        <a:buFont typeface="Arial"/>
                        <a:buChar char="•"/>
                      </a:pPr>
                      <a:r>
                        <a:rPr lang="en-US" sz="2999">
                          <a:solidFill>
                            <a:srgbClr val="000000"/>
                          </a:solidFill>
                          <a:latin typeface="Roboto"/>
                          <a:ea typeface="Roboto"/>
                          <a:cs typeface="Roboto"/>
                          <a:sym typeface="Roboto"/>
                        </a:rPr>
                        <a:t>Thời gian phát hiện mối đe dọa (alert latency) &lt; 3 giây kể từ khi gói tin đáng ngờ được phát hiện.</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3" id="3"/>
          <p:cNvSpPr txBox="true"/>
          <p:nvPr/>
        </p:nvSpPr>
        <p:spPr>
          <a:xfrm rot="0">
            <a:off x="2965353" y="94715"/>
            <a:ext cx="11843148" cy="1038223"/>
          </a:xfrm>
          <a:prstGeom prst="rect">
            <a:avLst/>
          </a:prstGeom>
        </p:spPr>
        <p:txBody>
          <a:bodyPr anchor="t" rtlCol="false" tIns="0" lIns="0" bIns="0" rIns="0">
            <a:spAutoFit/>
          </a:bodyPr>
          <a:lstStyle/>
          <a:p>
            <a:pPr algn="ctr">
              <a:lnSpc>
                <a:spcPts val="8400"/>
              </a:lnSpc>
            </a:pPr>
            <a:r>
              <a:rPr lang="en-US" sz="6000">
                <a:solidFill>
                  <a:srgbClr val="000000"/>
                </a:solidFill>
                <a:latin typeface="Alatsi"/>
                <a:ea typeface="Alatsi"/>
                <a:cs typeface="Alatsi"/>
                <a:sym typeface="Alatsi"/>
              </a:rPr>
              <a:t>I. TỔNG QUAN</a:t>
            </a:r>
          </a:p>
        </p:txBody>
      </p:sp>
      <p:sp>
        <p:nvSpPr>
          <p:cNvPr name="TextBox 4" id="4"/>
          <p:cNvSpPr txBox="true"/>
          <p:nvPr/>
        </p:nvSpPr>
        <p:spPr>
          <a:xfrm rot="0">
            <a:off x="1028700" y="936067"/>
            <a:ext cx="7424473"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d. Non-Business Requirements:</a:t>
            </a:r>
          </a:p>
        </p:txBody>
      </p:sp>
      <p:sp>
        <p:nvSpPr>
          <p:cNvPr name="TextBox 5" id="5"/>
          <p:cNvSpPr txBox="true"/>
          <p:nvPr/>
        </p:nvSpPr>
        <p:spPr>
          <a:xfrm rot="0">
            <a:off x="17589148"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8</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68274" y="2078722"/>
          <a:ext cx="17151452" cy="8080214"/>
        </p:xfrm>
        <a:graphic>
          <a:graphicData uri="http://schemas.openxmlformats.org/drawingml/2006/table">
            <a:tbl>
              <a:tblPr/>
              <a:tblGrid>
                <a:gridCol w="1458246"/>
                <a:gridCol w="4106766"/>
                <a:gridCol w="11586440"/>
              </a:tblGrid>
              <a:tr h="1502510">
                <a:tc>
                  <a:txBody>
                    <a:bodyPr anchor="t" rtlCol="false"/>
                    <a:lstStyle/>
                    <a:p>
                      <a:pPr algn="ctr">
                        <a:lnSpc>
                          <a:spcPts val="4059"/>
                        </a:lnSpc>
                        <a:defRPr/>
                      </a:pPr>
                      <a:r>
                        <a:rPr lang="en-US" sz="2899" b="true">
                          <a:solidFill>
                            <a:srgbClr val="000000"/>
                          </a:solidFill>
                          <a:latin typeface="Roboto Bold"/>
                          <a:ea typeface="Roboto Bold"/>
                          <a:cs typeface="Roboto Bold"/>
                          <a:sym typeface="Roboto Bold"/>
                        </a:rPr>
                        <a:t>No</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4059"/>
                        </a:lnSpc>
                        <a:defRPr/>
                      </a:pPr>
                      <a:r>
                        <a:rPr lang="en-US" sz="2899" b="true">
                          <a:solidFill>
                            <a:srgbClr val="000000"/>
                          </a:solidFill>
                          <a:latin typeface="Roboto Bold"/>
                          <a:ea typeface="Roboto Bold"/>
                          <a:cs typeface="Roboto Bold"/>
                          <a:sym typeface="Roboto Bold"/>
                        </a:rPr>
                        <a:t>Non-Business Requirement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4059"/>
                        </a:lnSpc>
                        <a:defRPr/>
                      </a:pPr>
                      <a:r>
                        <a:rPr lang="en-US" sz="2899" b="true">
                          <a:solidFill>
                            <a:srgbClr val="000000"/>
                          </a:solidFill>
                          <a:latin typeface="Roboto Bold"/>
                          <a:ea typeface="Roboto Bold"/>
                          <a:cs typeface="Roboto Bold"/>
                          <a:sym typeface="Roboto Bold"/>
                        </a:rPr>
                        <a:t>Detail</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6577705">
                <a:tc>
                  <a:txBody>
                    <a:bodyPr anchor="t" rtlCol="false"/>
                    <a:lstStyle/>
                    <a:p>
                      <a:pPr algn="ctr">
                        <a:lnSpc>
                          <a:spcPts val="4059"/>
                        </a:lnSpc>
                        <a:defRPr/>
                      </a:pPr>
                      <a:r>
                        <a:rPr lang="en-US" sz="2899">
                          <a:solidFill>
                            <a:srgbClr val="000000"/>
                          </a:solidFill>
                          <a:latin typeface="Roboto"/>
                          <a:ea typeface="Roboto"/>
                          <a:cs typeface="Roboto"/>
                          <a:sym typeface="Roboto"/>
                        </a:rPr>
                        <a:t>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Roboto"/>
                          <a:ea typeface="Roboto"/>
                          <a:cs typeface="Roboto"/>
                          <a:sym typeface="Roboto"/>
                        </a:rPr>
                        <a:t>Storage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just" marL="626104" indent="-313052" lvl="1">
                        <a:lnSpc>
                          <a:spcPts val="4929"/>
                        </a:lnSpc>
                        <a:buFont typeface="Arial"/>
                        <a:buChar char="•"/>
                        <a:defRPr/>
                      </a:pPr>
                      <a:r>
                        <a:rPr lang="en-US" sz="2899">
                          <a:solidFill>
                            <a:srgbClr val="000000"/>
                          </a:solidFill>
                          <a:latin typeface="Roboto"/>
                          <a:ea typeface="Roboto"/>
                          <a:cs typeface="Roboto"/>
                          <a:sym typeface="Roboto"/>
                        </a:rPr>
                        <a:t>Lưu trữ log tối thiểu trong vòng 12 tháng.</a:t>
                      </a:r>
                      <a:endParaRPr lang="en-US" sz="1100"/>
                    </a:p>
                    <a:p>
                      <a:pPr algn="just" marL="1252208" indent="-417403" lvl="2">
                        <a:lnSpc>
                          <a:spcPts val="4929"/>
                        </a:lnSpc>
                        <a:buFont typeface="Arial"/>
                        <a:buChar char="⚬"/>
                      </a:pPr>
                      <a:r>
                        <a:rPr lang="en-US" b="true" sz="2899">
                          <a:solidFill>
                            <a:srgbClr val="000000"/>
                          </a:solidFill>
                          <a:latin typeface="Roboto Bold"/>
                          <a:ea typeface="Roboto Bold"/>
                          <a:cs typeface="Roboto Bold"/>
                          <a:sym typeface="Roboto Bold"/>
                        </a:rPr>
                        <a:t>Hot Storage</a:t>
                      </a:r>
                      <a:r>
                        <a:rPr lang="en-US" sz="2899">
                          <a:solidFill>
                            <a:srgbClr val="000000"/>
                          </a:solidFill>
                          <a:latin typeface="Roboto"/>
                          <a:ea typeface="Roboto"/>
                          <a:cs typeface="Roboto"/>
                          <a:sym typeface="Roboto"/>
                        </a:rPr>
                        <a:t>: Logs từ </a:t>
                      </a:r>
                      <a:r>
                        <a:rPr lang="en-US" b="true" sz="2899">
                          <a:solidFill>
                            <a:srgbClr val="000000"/>
                          </a:solidFill>
                          <a:latin typeface="Roboto Bold"/>
                          <a:ea typeface="Roboto Bold"/>
                          <a:cs typeface="Roboto Bold"/>
                          <a:sym typeface="Roboto Bold"/>
                        </a:rPr>
                        <a:t>7 - 30</a:t>
                      </a:r>
                      <a:r>
                        <a:rPr lang="en-US" sz="2899">
                          <a:solidFill>
                            <a:srgbClr val="000000"/>
                          </a:solidFill>
                          <a:latin typeface="Roboto"/>
                          <a:ea typeface="Roboto"/>
                          <a:cs typeface="Roboto"/>
                          <a:sym typeface="Roboto"/>
                        </a:rPr>
                        <a:t> </a:t>
                      </a:r>
                      <a:r>
                        <a:rPr lang="en-US" b="true" sz="2899">
                          <a:solidFill>
                            <a:srgbClr val="000000"/>
                          </a:solidFill>
                          <a:latin typeface="Roboto Bold"/>
                          <a:ea typeface="Roboto Bold"/>
                          <a:cs typeface="Roboto Bold"/>
                          <a:sym typeface="Roboto Bold"/>
                        </a:rPr>
                        <a:t>ngày</a:t>
                      </a:r>
                      <a:r>
                        <a:rPr lang="en-US" sz="2899">
                          <a:solidFill>
                            <a:srgbClr val="000000"/>
                          </a:solidFill>
                          <a:latin typeface="Roboto"/>
                          <a:ea typeface="Roboto"/>
                          <a:cs typeface="Roboto"/>
                          <a:sym typeface="Roboto"/>
                        </a:rPr>
                        <a:t> cần được truy xuất nhanh chóng và lưu trữ ở thiết bị có tốc độ đọc cao</a:t>
                      </a:r>
                    </a:p>
                    <a:p>
                      <a:pPr algn="just" marL="1252208" indent="-417403" lvl="2">
                        <a:lnSpc>
                          <a:spcPts val="4929"/>
                        </a:lnSpc>
                        <a:buFont typeface="Arial"/>
                        <a:buChar char="⚬"/>
                      </a:pPr>
                      <a:r>
                        <a:rPr lang="en-US" b="true" sz="2899">
                          <a:solidFill>
                            <a:srgbClr val="000000"/>
                          </a:solidFill>
                          <a:latin typeface="Roboto Bold"/>
                          <a:ea typeface="Roboto Bold"/>
                          <a:cs typeface="Roboto Bold"/>
                          <a:sym typeface="Roboto Bold"/>
                        </a:rPr>
                        <a:t>Warm Storage</a:t>
                      </a:r>
                      <a:r>
                        <a:rPr lang="en-US" sz="2899">
                          <a:solidFill>
                            <a:srgbClr val="000000"/>
                          </a:solidFill>
                          <a:latin typeface="Roboto"/>
                          <a:ea typeface="Roboto"/>
                          <a:cs typeface="Roboto"/>
                          <a:sym typeface="Roboto"/>
                        </a:rPr>
                        <a:t>: Logs từ </a:t>
                      </a:r>
                      <a:r>
                        <a:rPr lang="en-US" b="true" sz="2899">
                          <a:solidFill>
                            <a:srgbClr val="000000"/>
                          </a:solidFill>
                          <a:latin typeface="Roboto Bold"/>
                          <a:ea typeface="Roboto Bold"/>
                          <a:cs typeface="Roboto Bold"/>
                          <a:sym typeface="Roboto Bold"/>
                        </a:rPr>
                        <a:t>1 - 3 tháng</a:t>
                      </a:r>
                      <a:r>
                        <a:rPr lang="en-US" sz="2899">
                          <a:solidFill>
                            <a:srgbClr val="000000"/>
                          </a:solidFill>
                          <a:latin typeface="Roboto"/>
                          <a:ea typeface="Roboto"/>
                          <a:cs typeface="Roboto"/>
                          <a:sym typeface="Roboto"/>
                        </a:rPr>
                        <a:t> không cần truy xuất tức thời nhưng vẫn phải dễ dàng truy cập nên có thể lưu trữ ở thiết bị có tốc độ đọc chậm hơn</a:t>
                      </a:r>
                    </a:p>
                    <a:p>
                      <a:pPr algn="just" marL="1252208" indent="-417403" lvl="2">
                        <a:lnSpc>
                          <a:spcPts val="4929"/>
                        </a:lnSpc>
                        <a:buFont typeface="Arial"/>
                        <a:buChar char="⚬"/>
                      </a:pPr>
                      <a:r>
                        <a:rPr lang="en-US" b="true" sz="2899">
                          <a:solidFill>
                            <a:srgbClr val="000000"/>
                          </a:solidFill>
                          <a:latin typeface="Roboto Bold"/>
                          <a:ea typeface="Roboto Bold"/>
                          <a:cs typeface="Roboto Bold"/>
                          <a:sym typeface="Roboto Bold"/>
                        </a:rPr>
                        <a:t>Cold Storage</a:t>
                      </a:r>
                      <a:r>
                        <a:rPr lang="en-US" sz="2899">
                          <a:solidFill>
                            <a:srgbClr val="000000"/>
                          </a:solidFill>
                          <a:latin typeface="Roboto"/>
                          <a:ea typeface="Roboto"/>
                          <a:cs typeface="Roboto"/>
                          <a:sym typeface="Roboto"/>
                        </a:rPr>
                        <a:t>: Log từ </a:t>
                      </a:r>
                      <a:r>
                        <a:rPr lang="en-US" b="true" sz="2899">
                          <a:solidFill>
                            <a:srgbClr val="000000"/>
                          </a:solidFill>
                          <a:latin typeface="Roboto Bold"/>
                          <a:ea typeface="Roboto Bold"/>
                          <a:cs typeface="Roboto Bold"/>
                          <a:sym typeface="Roboto Bold"/>
                        </a:rPr>
                        <a:t>3 - 12 tháng</a:t>
                      </a:r>
                      <a:r>
                        <a:rPr lang="en-US" sz="2899">
                          <a:solidFill>
                            <a:srgbClr val="000000"/>
                          </a:solidFill>
                          <a:latin typeface="Roboto"/>
                          <a:ea typeface="Roboto"/>
                          <a:cs typeface="Roboto"/>
                          <a:sym typeface="Roboto"/>
                        </a:rPr>
                        <a:t> có thể nén lại và lưu trữ trên thiết bị có tốc độ đọc thấp, khi cần có thể sử dụng để truy vết hoặc xác định phạm vi của các cuộc tấn công </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3" id="3"/>
          <p:cNvSpPr txBox="true"/>
          <p:nvPr/>
        </p:nvSpPr>
        <p:spPr>
          <a:xfrm rot="0">
            <a:off x="3222426" y="294896"/>
            <a:ext cx="11843148" cy="1038223"/>
          </a:xfrm>
          <a:prstGeom prst="rect">
            <a:avLst/>
          </a:prstGeom>
        </p:spPr>
        <p:txBody>
          <a:bodyPr anchor="t" rtlCol="false" tIns="0" lIns="0" bIns="0" rIns="0">
            <a:spAutoFit/>
          </a:bodyPr>
          <a:lstStyle/>
          <a:p>
            <a:pPr algn="ctr">
              <a:lnSpc>
                <a:spcPts val="8400"/>
              </a:lnSpc>
            </a:pPr>
            <a:r>
              <a:rPr lang="en-US" sz="6000">
                <a:solidFill>
                  <a:srgbClr val="000000"/>
                </a:solidFill>
                <a:latin typeface="Alatsi"/>
                <a:ea typeface="Alatsi"/>
                <a:cs typeface="Alatsi"/>
                <a:sym typeface="Alatsi"/>
              </a:rPr>
              <a:t>I. TỔNG QUAN</a:t>
            </a:r>
          </a:p>
        </p:txBody>
      </p:sp>
      <p:sp>
        <p:nvSpPr>
          <p:cNvPr name="TextBox 4" id="4"/>
          <p:cNvSpPr txBox="true"/>
          <p:nvPr/>
        </p:nvSpPr>
        <p:spPr>
          <a:xfrm rot="0">
            <a:off x="1028700" y="1256919"/>
            <a:ext cx="7424473"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d. Non-Business Requirements:</a:t>
            </a:r>
          </a:p>
        </p:txBody>
      </p:sp>
      <p:sp>
        <p:nvSpPr>
          <p:cNvPr name="TextBox 5" id="5"/>
          <p:cNvSpPr txBox="true"/>
          <p:nvPr/>
        </p:nvSpPr>
        <p:spPr>
          <a:xfrm rot="0">
            <a:off x="17840435" y="9737049"/>
            <a:ext cx="152400" cy="219075"/>
          </a:xfrm>
          <a:prstGeom prst="rect">
            <a:avLst/>
          </a:prstGeom>
        </p:spPr>
        <p:txBody>
          <a:bodyPr anchor="t" rtlCol="false" tIns="0" lIns="0" bIns="0" rIns="0" wrap="none">
            <a:spAutoFit/>
          </a:bodyPr>
          <a:lstStyle/>
          <a:p>
            <a:pPr algn="ctr">
              <a:lnSpc>
                <a:spcPts val="4286"/>
              </a:lnSpc>
              <a:spcBef>
                <a:spcPct val="0"/>
              </a:spcBef>
            </a:pPr>
            <a:r>
              <a:rPr lang="en-US" sz="3062">
                <a:solidFill>
                  <a:srgbClr val="000000"/>
                </a:solidFill>
                <a:latin typeface="Roboto"/>
                <a:ea typeface="Roboto"/>
                <a:cs typeface="Roboto"/>
                <a:sym typeface="Robot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DAGkEFPqNbg</dc:identifier>
  <dcterms:modified xsi:type="dcterms:W3CDTF">2011-08-01T06:04:30Z</dcterms:modified>
  <cp:revision>1</cp:revision>
  <dc:title>ATMNC-NDR</dc:title>
</cp:coreProperties>
</file>